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65" r:id="rId4"/>
    <p:sldId id="273" r:id="rId5"/>
    <p:sldId id="267" r:id="rId6"/>
    <p:sldId id="257" r:id="rId7"/>
    <p:sldId id="259" r:id="rId8"/>
    <p:sldId id="261" r:id="rId9"/>
    <p:sldId id="268" r:id="rId10"/>
    <p:sldId id="269" r:id="rId11"/>
    <p:sldId id="270" r:id="rId12"/>
    <p:sldId id="274" r:id="rId13"/>
    <p:sldId id="271" r:id="rId14"/>
    <p:sldId id="272"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4472C4"/>
    <a:srgbClr val="024186"/>
    <a:srgbClr val="EB6D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538859-2BF9-C90B-D258-4E0966BB7CC6}" v="6" dt="2022-05-23T03:21:29.697"/>
    <p1510:client id="{71966E19-A9D2-4A2C-904C-652631842E31}" v="8826" dt="2022-05-18T12:47:12.5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8A4C97-8B2B-4A83-A8B7-84F1DFFBFBB2}" type="datetimeFigureOut">
              <a:rPr lang="en-AU" smtClean="0"/>
              <a:t>24/05/2022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3D387-F76A-4DDF-B64B-A1A46B5BC434}" type="slidenum">
              <a:rPr lang="en-AU" smtClean="0"/>
              <a:t>‹#›</a:t>
            </a:fld>
            <a:endParaRPr lang="en-AU"/>
          </a:p>
        </p:txBody>
      </p:sp>
    </p:spTree>
    <p:extLst>
      <p:ext uri="{BB962C8B-B14F-4D97-AF65-F5344CB8AC3E}">
        <p14:creationId xmlns:p14="http://schemas.microsoft.com/office/powerpoint/2010/main" val="16248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My name is…</a:t>
            </a:r>
            <a:br>
              <a:rPr lang="en-AU"/>
            </a:br>
            <a:r>
              <a:rPr lang="en-AU"/>
              <a:t>My main role on the team so far has been…</a:t>
            </a:r>
          </a:p>
        </p:txBody>
      </p:sp>
      <p:sp>
        <p:nvSpPr>
          <p:cNvPr id="4" name="Slide Number Placeholder 3"/>
          <p:cNvSpPr>
            <a:spLocks noGrp="1"/>
          </p:cNvSpPr>
          <p:nvPr>
            <p:ph type="sldNum" sz="quarter" idx="5"/>
          </p:nvPr>
        </p:nvSpPr>
        <p:spPr/>
        <p:txBody>
          <a:bodyPr/>
          <a:lstStyle/>
          <a:p>
            <a:fld id="{D023D387-F76A-4DDF-B64B-A1A46B5BC434}" type="slidenum">
              <a:rPr lang="en-AU" smtClean="0"/>
              <a:t>2</a:t>
            </a:fld>
            <a:endParaRPr lang="en-AU"/>
          </a:p>
        </p:txBody>
      </p:sp>
    </p:spTree>
    <p:extLst>
      <p:ext uri="{BB962C8B-B14F-4D97-AF65-F5344CB8AC3E}">
        <p14:creationId xmlns:p14="http://schemas.microsoft.com/office/powerpoint/2010/main" val="2736434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Our project is with </a:t>
            </a:r>
            <a:r>
              <a:rPr lang="en-AU" err="1"/>
              <a:t>Intellischool</a:t>
            </a:r>
            <a:r>
              <a:rPr lang="en-AU"/>
              <a:t>, a cloud analytics start-up that partners with the world’s largest education learning platforms, leverages their data to provide insights on various aspects of schooling from performance, to behaviour in the classroom.</a:t>
            </a:r>
          </a:p>
          <a:p>
            <a:r>
              <a:rPr lang="en-AU"/>
              <a:t>The company has two main types of products, Integration-as-a-service and analytics product. </a:t>
            </a:r>
          </a:p>
          <a:p>
            <a:r>
              <a:rPr lang="en-AU"/>
              <a:t>Our project will focus on the second type -- descriptive analytics. </a:t>
            </a:r>
            <a:endParaRPr lang="en-AU">
              <a:cs typeface="Calibri"/>
            </a:endParaRPr>
          </a:p>
        </p:txBody>
      </p:sp>
      <p:sp>
        <p:nvSpPr>
          <p:cNvPr id="4" name="Slide Number Placeholder 3"/>
          <p:cNvSpPr>
            <a:spLocks noGrp="1"/>
          </p:cNvSpPr>
          <p:nvPr>
            <p:ph type="sldNum" sz="quarter" idx="5"/>
          </p:nvPr>
        </p:nvSpPr>
        <p:spPr/>
        <p:txBody>
          <a:bodyPr/>
          <a:lstStyle/>
          <a:p>
            <a:fld id="{D023D387-F76A-4DDF-B64B-A1A46B5BC434}" type="slidenum">
              <a:rPr lang="en-AU" smtClean="0"/>
              <a:t>3</a:t>
            </a:fld>
            <a:endParaRPr lang="en-AU"/>
          </a:p>
        </p:txBody>
      </p:sp>
    </p:spTree>
    <p:extLst>
      <p:ext uri="{BB962C8B-B14F-4D97-AF65-F5344CB8AC3E}">
        <p14:creationId xmlns:p14="http://schemas.microsoft.com/office/powerpoint/2010/main" val="4190185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security reason for accessing the data for k-12 students, all of the members did the children check. We also use four Window10 remote machines to access the data using Azure Data platform. The dataset are stores in </a:t>
            </a:r>
            <a:r>
              <a:rPr lang="en-US" err="1">
                <a:cs typeface="Calibri"/>
              </a:rPr>
              <a:t>Postgre</a:t>
            </a:r>
            <a:r>
              <a:rPr lang="en-US">
                <a:cs typeface="Calibri"/>
              </a:rPr>
              <a:t> SQL. And we implement our code in </a:t>
            </a:r>
            <a:r>
              <a:rPr lang="en-US" err="1">
                <a:cs typeface="Calibri"/>
              </a:rPr>
              <a:t>Jupyter</a:t>
            </a:r>
            <a:r>
              <a:rPr lang="en-US">
                <a:cs typeface="Calibri"/>
              </a:rPr>
              <a:t> notebook using python. </a:t>
            </a:r>
          </a:p>
          <a:p>
            <a:endParaRPr lang="en-US">
              <a:cs typeface="Calibri"/>
            </a:endParaRPr>
          </a:p>
          <a:p>
            <a:r>
              <a:rPr lang="en-US">
                <a:cs typeface="Calibri"/>
              </a:rPr>
              <a:t>Using Teams to communicate with clients and a 1hr zoom session </a:t>
            </a:r>
            <a:r>
              <a:rPr lang="en-US" err="1">
                <a:cs typeface="Calibri"/>
              </a:rPr>
              <a:t>fortnighly</a:t>
            </a:r>
            <a:r>
              <a:rPr lang="en-US">
                <a:cs typeface="Calibri"/>
              </a:rPr>
              <a:t>. Also, share our progress with Andres, our academic supervisor using Slack and also the zoom session fortnightly.</a:t>
            </a:r>
          </a:p>
        </p:txBody>
      </p:sp>
      <p:sp>
        <p:nvSpPr>
          <p:cNvPr id="4" name="Slide Number Placeholder 3"/>
          <p:cNvSpPr>
            <a:spLocks noGrp="1"/>
          </p:cNvSpPr>
          <p:nvPr>
            <p:ph type="sldNum" sz="quarter" idx="5"/>
          </p:nvPr>
        </p:nvSpPr>
        <p:spPr/>
        <p:txBody>
          <a:bodyPr/>
          <a:lstStyle/>
          <a:p>
            <a:fld id="{D023D387-F76A-4DDF-B64B-A1A46B5BC434}" type="slidenum">
              <a:rPr lang="en-AU" smtClean="0"/>
              <a:t>4</a:t>
            </a:fld>
            <a:endParaRPr lang="en-AU"/>
          </a:p>
        </p:txBody>
      </p:sp>
    </p:spTree>
    <p:extLst>
      <p:ext uri="{BB962C8B-B14F-4D97-AF65-F5344CB8AC3E}">
        <p14:creationId xmlns:p14="http://schemas.microsoft.com/office/powerpoint/2010/main" val="3846627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 two problems they’ve proposed to us are, ways to use data science to 1) better understand students, and 2) predict student performance.</a:t>
            </a:r>
          </a:p>
          <a:p>
            <a:r>
              <a:rPr lang="en-AU"/>
              <a:t>Our first task is to find the clusters of students with similar characteristics, and determine the number of clusters and what are they represented.</a:t>
            </a:r>
            <a:endParaRPr lang="en-AU">
              <a:cs typeface="Calibri"/>
            </a:endParaRPr>
          </a:p>
          <a:p>
            <a:r>
              <a:rPr lang="en-AU">
                <a:cs typeface="Calibri"/>
              </a:rPr>
              <a:t>And the second task is to predicting the grades based on the academic performance previously.</a:t>
            </a:r>
          </a:p>
          <a:p>
            <a:endParaRPr lang="en-AU">
              <a:cs typeface="Calibri"/>
            </a:endParaRPr>
          </a:p>
          <a:p>
            <a:endParaRPr lang="en-AU">
              <a:cs typeface="Calibri"/>
            </a:endParaRPr>
          </a:p>
        </p:txBody>
      </p:sp>
      <p:sp>
        <p:nvSpPr>
          <p:cNvPr id="4" name="Slide Number Placeholder 3"/>
          <p:cNvSpPr>
            <a:spLocks noGrp="1"/>
          </p:cNvSpPr>
          <p:nvPr>
            <p:ph type="sldNum" sz="quarter" idx="5"/>
          </p:nvPr>
        </p:nvSpPr>
        <p:spPr/>
        <p:txBody>
          <a:bodyPr/>
          <a:lstStyle/>
          <a:p>
            <a:fld id="{D023D387-F76A-4DDF-B64B-A1A46B5BC434}" type="slidenum">
              <a:rPr lang="en-AU" smtClean="0"/>
              <a:t>5</a:t>
            </a:fld>
            <a:endParaRPr lang="en-AU"/>
          </a:p>
        </p:txBody>
      </p:sp>
    </p:spTree>
    <p:extLst>
      <p:ext uri="{BB962C8B-B14F-4D97-AF65-F5344CB8AC3E}">
        <p14:creationId xmlns:p14="http://schemas.microsoft.com/office/powerpoint/2010/main" val="120707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To better understand the students, our literature review surfaced various ways to tackle this using timeseries clustering which we’ve narrowed down to two promising methods which Abhishek will talk more on later.</a:t>
            </a:r>
          </a:p>
          <a:p>
            <a:r>
              <a:rPr lang="en-AU"/>
              <a:t>For the problem of predicting performance, there has been an abundance of literature but the key challenge for us is working with our specific datasets. As we’ve found, our data needs a lot of cleansing.</a:t>
            </a:r>
          </a:p>
        </p:txBody>
      </p:sp>
      <p:sp>
        <p:nvSpPr>
          <p:cNvPr id="4" name="Slide Number Placeholder 3"/>
          <p:cNvSpPr>
            <a:spLocks noGrp="1"/>
          </p:cNvSpPr>
          <p:nvPr>
            <p:ph type="sldNum" sz="quarter" idx="5"/>
          </p:nvPr>
        </p:nvSpPr>
        <p:spPr/>
        <p:txBody>
          <a:bodyPr/>
          <a:lstStyle/>
          <a:p>
            <a:fld id="{D023D387-F76A-4DDF-B64B-A1A46B5BC434}" type="slidenum">
              <a:rPr lang="en-AU" smtClean="0"/>
              <a:t>6</a:t>
            </a:fld>
            <a:endParaRPr lang="en-AU"/>
          </a:p>
        </p:txBody>
      </p:sp>
    </p:spTree>
    <p:extLst>
      <p:ext uri="{BB962C8B-B14F-4D97-AF65-F5344CB8AC3E}">
        <p14:creationId xmlns:p14="http://schemas.microsoft.com/office/powerpoint/2010/main" val="40826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Data on the students </a:t>
            </a:r>
          </a:p>
        </p:txBody>
      </p:sp>
      <p:sp>
        <p:nvSpPr>
          <p:cNvPr id="4" name="Slide Number Placeholder 3"/>
          <p:cNvSpPr>
            <a:spLocks noGrp="1"/>
          </p:cNvSpPr>
          <p:nvPr>
            <p:ph type="sldNum" sz="quarter" idx="5"/>
          </p:nvPr>
        </p:nvSpPr>
        <p:spPr/>
        <p:txBody>
          <a:bodyPr/>
          <a:lstStyle/>
          <a:p>
            <a:fld id="{D023D387-F76A-4DDF-B64B-A1A46B5BC434}" type="slidenum">
              <a:rPr lang="en-AU" smtClean="0"/>
              <a:t>7</a:t>
            </a:fld>
            <a:endParaRPr lang="en-AU"/>
          </a:p>
        </p:txBody>
      </p:sp>
    </p:spTree>
    <p:extLst>
      <p:ext uri="{BB962C8B-B14F-4D97-AF65-F5344CB8AC3E}">
        <p14:creationId xmlns:p14="http://schemas.microsoft.com/office/powerpoint/2010/main" val="1704317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5226-6AD4-7716-BCCD-86D7D5A9D8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58DD623-BE10-7473-B45A-0F6862C70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09FCDEA-8D7B-07D8-1F23-19191E03556D}"/>
              </a:ext>
            </a:extLst>
          </p:cNvPr>
          <p:cNvSpPr>
            <a:spLocks noGrp="1"/>
          </p:cNvSpPr>
          <p:nvPr>
            <p:ph type="dt" sz="half" idx="10"/>
          </p:nvPr>
        </p:nvSpPr>
        <p:spPr/>
        <p:txBody>
          <a:bodyPr/>
          <a:lstStyle/>
          <a:p>
            <a:fld id="{A6EDD569-C87D-4361-AA04-878DCF81F539}" type="datetimeFigureOut">
              <a:rPr lang="en-AU" smtClean="0"/>
              <a:t>24/05/2022</a:t>
            </a:fld>
            <a:endParaRPr lang="en-AU"/>
          </a:p>
        </p:txBody>
      </p:sp>
      <p:sp>
        <p:nvSpPr>
          <p:cNvPr id="5" name="Footer Placeholder 4">
            <a:extLst>
              <a:ext uri="{FF2B5EF4-FFF2-40B4-BE49-F238E27FC236}">
                <a16:creationId xmlns:a16="http://schemas.microsoft.com/office/drawing/2014/main" id="{E672D996-4CBB-7EA1-3150-03909935D3D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73359D-E93A-A3B4-5846-00504202C5F9}"/>
              </a:ext>
            </a:extLst>
          </p:cNvPr>
          <p:cNvSpPr>
            <a:spLocks noGrp="1"/>
          </p:cNvSpPr>
          <p:nvPr>
            <p:ph type="sldNum" sz="quarter" idx="12"/>
          </p:nvPr>
        </p:nvSpPr>
        <p:spPr/>
        <p:txBody>
          <a:bodyPr/>
          <a:lstStyle/>
          <a:p>
            <a:fld id="{FAA1B2C3-3B40-4B00-91D4-2C78F946D95C}" type="slidenum">
              <a:rPr lang="en-AU" smtClean="0"/>
              <a:t>‹#›</a:t>
            </a:fld>
            <a:endParaRPr lang="en-AU"/>
          </a:p>
        </p:txBody>
      </p:sp>
    </p:spTree>
    <p:extLst>
      <p:ext uri="{BB962C8B-B14F-4D97-AF65-F5344CB8AC3E}">
        <p14:creationId xmlns:p14="http://schemas.microsoft.com/office/powerpoint/2010/main" val="2199933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5348-A244-B1D1-F29C-F43BB5A0947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1FEEA8F-B155-D56C-595D-B4BC44FE2C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5AC699A-3722-FA1E-40CE-4F5E508A8903}"/>
              </a:ext>
            </a:extLst>
          </p:cNvPr>
          <p:cNvSpPr>
            <a:spLocks noGrp="1"/>
          </p:cNvSpPr>
          <p:nvPr>
            <p:ph type="dt" sz="half" idx="10"/>
          </p:nvPr>
        </p:nvSpPr>
        <p:spPr/>
        <p:txBody>
          <a:bodyPr/>
          <a:lstStyle/>
          <a:p>
            <a:fld id="{A6EDD569-C87D-4361-AA04-878DCF81F539}" type="datetimeFigureOut">
              <a:rPr lang="en-AU" smtClean="0"/>
              <a:t>24/05/2022</a:t>
            </a:fld>
            <a:endParaRPr lang="en-AU"/>
          </a:p>
        </p:txBody>
      </p:sp>
      <p:sp>
        <p:nvSpPr>
          <p:cNvPr id="5" name="Footer Placeholder 4">
            <a:extLst>
              <a:ext uri="{FF2B5EF4-FFF2-40B4-BE49-F238E27FC236}">
                <a16:creationId xmlns:a16="http://schemas.microsoft.com/office/drawing/2014/main" id="{EBE3DB87-D8F2-0A6C-D5F7-C2FA694857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0E62388-C70A-BE31-C8CC-4188F592CA90}"/>
              </a:ext>
            </a:extLst>
          </p:cNvPr>
          <p:cNvSpPr>
            <a:spLocks noGrp="1"/>
          </p:cNvSpPr>
          <p:nvPr>
            <p:ph type="sldNum" sz="quarter" idx="12"/>
          </p:nvPr>
        </p:nvSpPr>
        <p:spPr/>
        <p:txBody>
          <a:bodyPr/>
          <a:lstStyle/>
          <a:p>
            <a:fld id="{FAA1B2C3-3B40-4B00-91D4-2C78F946D95C}" type="slidenum">
              <a:rPr lang="en-AU" smtClean="0"/>
              <a:t>‹#›</a:t>
            </a:fld>
            <a:endParaRPr lang="en-AU"/>
          </a:p>
        </p:txBody>
      </p:sp>
    </p:spTree>
    <p:extLst>
      <p:ext uri="{BB962C8B-B14F-4D97-AF65-F5344CB8AC3E}">
        <p14:creationId xmlns:p14="http://schemas.microsoft.com/office/powerpoint/2010/main" val="27869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F994A0-98FA-52CC-D964-9B7C7DE9CD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0994C32-7A1B-EA36-9CB7-28A1C33ED2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0A7F2CB-9839-8B6A-97CF-743C053EEFE4}"/>
              </a:ext>
            </a:extLst>
          </p:cNvPr>
          <p:cNvSpPr>
            <a:spLocks noGrp="1"/>
          </p:cNvSpPr>
          <p:nvPr>
            <p:ph type="dt" sz="half" idx="10"/>
          </p:nvPr>
        </p:nvSpPr>
        <p:spPr/>
        <p:txBody>
          <a:bodyPr/>
          <a:lstStyle/>
          <a:p>
            <a:fld id="{A6EDD569-C87D-4361-AA04-878DCF81F539}" type="datetimeFigureOut">
              <a:rPr lang="en-AU" smtClean="0"/>
              <a:t>24/05/2022</a:t>
            </a:fld>
            <a:endParaRPr lang="en-AU"/>
          </a:p>
        </p:txBody>
      </p:sp>
      <p:sp>
        <p:nvSpPr>
          <p:cNvPr id="5" name="Footer Placeholder 4">
            <a:extLst>
              <a:ext uri="{FF2B5EF4-FFF2-40B4-BE49-F238E27FC236}">
                <a16:creationId xmlns:a16="http://schemas.microsoft.com/office/drawing/2014/main" id="{A760B8A0-CD61-39F6-19C8-32864726E6C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9A76F0F-9BF5-6E8B-79FD-B9389FD981BD}"/>
              </a:ext>
            </a:extLst>
          </p:cNvPr>
          <p:cNvSpPr>
            <a:spLocks noGrp="1"/>
          </p:cNvSpPr>
          <p:nvPr>
            <p:ph type="sldNum" sz="quarter" idx="12"/>
          </p:nvPr>
        </p:nvSpPr>
        <p:spPr/>
        <p:txBody>
          <a:bodyPr/>
          <a:lstStyle/>
          <a:p>
            <a:fld id="{FAA1B2C3-3B40-4B00-91D4-2C78F946D95C}" type="slidenum">
              <a:rPr lang="en-AU" smtClean="0"/>
              <a:t>‹#›</a:t>
            </a:fld>
            <a:endParaRPr lang="en-AU"/>
          </a:p>
        </p:txBody>
      </p:sp>
    </p:spTree>
    <p:extLst>
      <p:ext uri="{BB962C8B-B14F-4D97-AF65-F5344CB8AC3E}">
        <p14:creationId xmlns:p14="http://schemas.microsoft.com/office/powerpoint/2010/main" val="1495060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CBE979F-F632-5BF1-55F4-2B8B2A7CB265}"/>
              </a:ext>
            </a:extLst>
          </p:cNvPr>
          <p:cNvSpPr>
            <a:spLocks noGrp="1"/>
          </p:cNvSpPr>
          <p:nvPr>
            <p:ph type="dt" sz="half" idx="10"/>
          </p:nvPr>
        </p:nvSpPr>
        <p:spPr/>
        <p:txBody>
          <a:bodyPr/>
          <a:lstStyle/>
          <a:p>
            <a:fld id="{A6EDD569-C87D-4361-AA04-878DCF81F539}" type="datetimeFigureOut">
              <a:rPr lang="en-AU" smtClean="0"/>
              <a:t>24/05/2022</a:t>
            </a:fld>
            <a:endParaRPr lang="en-AU"/>
          </a:p>
        </p:txBody>
      </p:sp>
      <p:sp>
        <p:nvSpPr>
          <p:cNvPr id="5" name="Footer Placeholder 4">
            <a:extLst>
              <a:ext uri="{FF2B5EF4-FFF2-40B4-BE49-F238E27FC236}">
                <a16:creationId xmlns:a16="http://schemas.microsoft.com/office/drawing/2014/main" id="{3028B37F-C9C0-C751-01FC-26F1EF049375}"/>
              </a:ext>
            </a:extLst>
          </p:cNvPr>
          <p:cNvSpPr>
            <a:spLocks noGrp="1"/>
          </p:cNvSpPr>
          <p:nvPr>
            <p:ph type="ftr" sz="quarter" idx="11"/>
          </p:nvPr>
        </p:nvSpPr>
        <p:spPr/>
        <p:txBody>
          <a:bodyPr/>
          <a:lstStyle/>
          <a:p>
            <a:endParaRPr lang="en-AU"/>
          </a:p>
        </p:txBody>
      </p:sp>
      <p:sp>
        <p:nvSpPr>
          <p:cNvPr id="7" name="Rectangle 6">
            <a:extLst>
              <a:ext uri="{FF2B5EF4-FFF2-40B4-BE49-F238E27FC236}">
                <a16:creationId xmlns:a16="http://schemas.microsoft.com/office/drawing/2014/main" id="{0E3CC356-F4E8-3282-F2B0-61E9F535C8B5}"/>
              </a:ext>
            </a:extLst>
          </p:cNvPr>
          <p:cNvSpPr/>
          <p:nvPr userDrawn="1"/>
        </p:nvSpPr>
        <p:spPr>
          <a:xfrm>
            <a:off x="0" y="0"/>
            <a:ext cx="12192000" cy="897775"/>
          </a:xfrm>
          <a:prstGeom prst="rect">
            <a:avLst/>
          </a:prstGeom>
          <a:solidFill>
            <a:srgbClr val="024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7EFCD4D1-03E3-0651-2829-E16B3EBF8BBA}"/>
              </a:ext>
            </a:extLst>
          </p:cNvPr>
          <p:cNvSpPr/>
          <p:nvPr userDrawn="1"/>
        </p:nvSpPr>
        <p:spPr>
          <a:xfrm>
            <a:off x="-1" y="6477000"/>
            <a:ext cx="12128269" cy="381000"/>
          </a:xfrm>
          <a:prstGeom prst="rect">
            <a:avLst/>
          </a:prstGeom>
          <a:solidFill>
            <a:srgbClr val="024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2" descr="University of Melbourne (@UniMelb) / Twitter">
            <a:extLst>
              <a:ext uri="{FF2B5EF4-FFF2-40B4-BE49-F238E27FC236}">
                <a16:creationId xmlns:a16="http://schemas.microsoft.com/office/drawing/2014/main" id="{7CC0DCA8-DB32-9644-E32E-204D56B863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1000" y="6477000"/>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25AC6CE-1C4E-06CC-A5EE-B5F9BE2137EC}"/>
              </a:ext>
            </a:extLst>
          </p:cNvPr>
          <p:cNvSpPr>
            <a:spLocks noGrp="1"/>
          </p:cNvSpPr>
          <p:nvPr>
            <p:ph type="sldNum" sz="quarter" idx="12"/>
          </p:nvPr>
        </p:nvSpPr>
        <p:spPr>
          <a:xfrm>
            <a:off x="9067800" y="6477000"/>
            <a:ext cx="2743200" cy="365125"/>
          </a:xfrm>
        </p:spPr>
        <p:txBody>
          <a:bodyPr/>
          <a:lstStyle>
            <a:lvl1pPr>
              <a:defRPr>
                <a:solidFill>
                  <a:schemeClr val="bg1"/>
                </a:solidFill>
              </a:defRPr>
            </a:lvl1pPr>
          </a:lstStyle>
          <a:p>
            <a:fld id="{FAA1B2C3-3B40-4B00-91D4-2C78F946D95C}" type="slidenum">
              <a:rPr lang="en-AU" smtClean="0"/>
              <a:pPr/>
              <a:t>‹#›</a:t>
            </a:fld>
            <a:endParaRPr lang="en-AU"/>
          </a:p>
        </p:txBody>
      </p:sp>
    </p:spTree>
    <p:extLst>
      <p:ext uri="{BB962C8B-B14F-4D97-AF65-F5344CB8AC3E}">
        <p14:creationId xmlns:p14="http://schemas.microsoft.com/office/powerpoint/2010/main" val="157141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1F1EC-844E-A348-5206-5C0FAF1D7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B0BD609-1061-CADB-1781-754F26666D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4DC6C0-BF45-8306-5280-17B63F6BB2CC}"/>
              </a:ext>
            </a:extLst>
          </p:cNvPr>
          <p:cNvSpPr>
            <a:spLocks noGrp="1"/>
          </p:cNvSpPr>
          <p:nvPr>
            <p:ph type="dt" sz="half" idx="10"/>
          </p:nvPr>
        </p:nvSpPr>
        <p:spPr/>
        <p:txBody>
          <a:bodyPr/>
          <a:lstStyle/>
          <a:p>
            <a:fld id="{A6EDD569-C87D-4361-AA04-878DCF81F539}" type="datetimeFigureOut">
              <a:rPr lang="en-AU" smtClean="0"/>
              <a:t>24/05/2022</a:t>
            </a:fld>
            <a:endParaRPr lang="en-AU"/>
          </a:p>
        </p:txBody>
      </p:sp>
      <p:sp>
        <p:nvSpPr>
          <p:cNvPr id="5" name="Footer Placeholder 4">
            <a:extLst>
              <a:ext uri="{FF2B5EF4-FFF2-40B4-BE49-F238E27FC236}">
                <a16:creationId xmlns:a16="http://schemas.microsoft.com/office/drawing/2014/main" id="{5744CA1F-83DE-7D2E-A231-7ED4B3D89FD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5F65B07-6357-CBC3-359A-5220932DCA08}"/>
              </a:ext>
            </a:extLst>
          </p:cNvPr>
          <p:cNvSpPr>
            <a:spLocks noGrp="1"/>
          </p:cNvSpPr>
          <p:nvPr>
            <p:ph type="sldNum" sz="quarter" idx="12"/>
          </p:nvPr>
        </p:nvSpPr>
        <p:spPr/>
        <p:txBody>
          <a:bodyPr/>
          <a:lstStyle/>
          <a:p>
            <a:fld id="{FAA1B2C3-3B40-4B00-91D4-2C78F946D95C}" type="slidenum">
              <a:rPr lang="en-AU" smtClean="0"/>
              <a:t>‹#›</a:t>
            </a:fld>
            <a:endParaRPr lang="en-AU"/>
          </a:p>
        </p:txBody>
      </p:sp>
    </p:spTree>
    <p:extLst>
      <p:ext uri="{BB962C8B-B14F-4D97-AF65-F5344CB8AC3E}">
        <p14:creationId xmlns:p14="http://schemas.microsoft.com/office/powerpoint/2010/main" val="3596605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39AD-32AE-4873-0DDC-3274C62D397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A6E6A2A-36CF-73D6-FA34-66B01D1801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8FF852D-D316-1CCA-E11D-19B84C0C34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0EC32804-DF10-D607-69F0-D916430E9F3C}"/>
              </a:ext>
            </a:extLst>
          </p:cNvPr>
          <p:cNvSpPr>
            <a:spLocks noGrp="1"/>
          </p:cNvSpPr>
          <p:nvPr>
            <p:ph type="dt" sz="half" idx="10"/>
          </p:nvPr>
        </p:nvSpPr>
        <p:spPr/>
        <p:txBody>
          <a:bodyPr/>
          <a:lstStyle/>
          <a:p>
            <a:fld id="{A6EDD569-C87D-4361-AA04-878DCF81F539}" type="datetimeFigureOut">
              <a:rPr lang="en-AU" smtClean="0"/>
              <a:t>24/05/2022</a:t>
            </a:fld>
            <a:endParaRPr lang="en-AU"/>
          </a:p>
        </p:txBody>
      </p:sp>
      <p:sp>
        <p:nvSpPr>
          <p:cNvPr id="6" name="Footer Placeholder 5">
            <a:extLst>
              <a:ext uri="{FF2B5EF4-FFF2-40B4-BE49-F238E27FC236}">
                <a16:creationId xmlns:a16="http://schemas.microsoft.com/office/drawing/2014/main" id="{006C8970-D7F4-934D-7B44-BDC7E9EFE03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B204140-6E85-A942-E1A0-85AFD7020A9F}"/>
              </a:ext>
            </a:extLst>
          </p:cNvPr>
          <p:cNvSpPr>
            <a:spLocks noGrp="1"/>
          </p:cNvSpPr>
          <p:nvPr>
            <p:ph type="sldNum" sz="quarter" idx="12"/>
          </p:nvPr>
        </p:nvSpPr>
        <p:spPr/>
        <p:txBody>
          <a:bodyPr/>
          <a:lstStyle/>
          <a:p>
            <a:fld id="{FAA1B2C3-3B40-4B00-91D4-2C78F946D95C}" type="slidenum">
              <a:rPr lang="en-AU" smtClean="0"/>
              <a:t>‹#›</a:t>
            </a:fld>
            <a:endParaRPr lang="en-AU"/>
          </a:p>
        </p:txBody>
      </p:sp>
    </p:spTree>
    <p:extLst>
      <p:ext uri="{BB962C8B-B14F-4D97-AF65-F5344CB8AC3E}">
        <p14:creationId xmlns:p14="http://schemas.microsoft.com/office/powerpoint/2010/main" val="409659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0C551-B17D-2E49-8EE6-C4FC5CC9C8C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F4F766-2159-E4D7-39E0-70CE81B148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16AC7-C213-ADA6-D25A-1DA628D43A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D9D8254D-8DA6-0248-15B0-572997440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0E0846-4928-1AD2-F77C-82DBE5A0B6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4D50D601-9E53-8D95-CFFD-D8F3453B5EBB}"/>
              </a:ext>
            </a:extLst>
          </p:cNvPr>
          <p:cNvSpPr>
            <a:spLocks noGrp="1"/>
          </p:cNvSpPr>
          <p:nvPr>
            <p:ph type="dt" sz="half" idx="10"/>
          </p:nvPr>
        </p:nvSpPr>
        <p:spPr/>
        <p:txBody>
          <a:bodyPr/>
          <a:lstStyle/>
          <a:p>
            <a:fld id="{A6EDD569-C87D-4361-AA04-878DCF81F539}" type="datetimeFigureOut">
              <a:rPr lang="en-AU" smtClean="0"/>
              <a:t>24/05/2022</a:t>
            </a:fld>
            <a:endParaRPr lang="en-AU"/>
          </a:p>
        </p:txBody>
      </p:sp>
      <p:sp>
        <p:nvSpPr>
          <p:cNvPr id="8" name="Footer Placeholder 7">
            <a:extLst>
              <a:ext uri="{FF2B5EF4-FFF2-40B4-BE49-F238E27FC236}">
                <a16:creationId xmlns:a16="http://schemas.microsoft.com/office/drawing/2014/main" id="{46F33FC4-6359-CE41-06E6-BB8129EDB635}"/>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4420EB3-7CF8-4188-3FF5-9AB1A2D20464}"/>
              </a:ext>
            </a:extLst>
          </p:cNvPr>
          <p:cNvSpPr>
            <a:spLocks noGrp="1"/>
          </p:cNvSpPr>
          <p:nvPr>
            <p:ph type="sldNum" sz="quarter" idx="12"/>
          </p:nvPr>
        </p:nvSpPr>
        <p:spPr/>
        <p:txBody>
          <a:bodyPr/>
          <a:lstStyle/>
          <a:p>
            <a:fld id="{FAA1B2C3-3B40-4B00-91D4-2C78F946D95C}" type="slidenum">
              <a:rPr lang="en-AU" smtClean="0"/>
              <a:t>‹#›</a:t>
            </a:fld>
            <a:endParaRPr lang="en-AU"/>
          </a:p>
        </p:txBody>
      </p:sp>
    </p:spTree>
    <p:extLst>
      <p:ext uri="{BB962C8B-B14F-4D97-AF65-F5344CB8AC3E}">
        <p14:creationId xmlns:p14="http://schemas.microsoft.com/office/powerpoint/2010/main" val="3652275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2C09-D49B-125F-DF64-2D76616D50D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AD8D376-AE91-A526-B6E5-1C3701E1511F}"/>
              </a:ext>
            </a:extLst>
          </p:cNvPr>
          <p:cNvSpPr>
            <a:spLocks noGrp="1"/>
          </p:cNvSpPr>
          <p:nvPr>
            <p:ph type="dt" sz="half" idx="10"/>
          </p:nvPr>
        </p:nvSpPr>
        <p:spPr/>
        <p:txBody>
          <a:bodyPr/>
          <a:lstStyle/>
          <a:p>
            <a:fld id="{A6EDD569-C87D-4361-AA04-878DCF81F539}" type="datetimeFigureOut">
              <a:rPr lang="en-AU" smtClean="0"/>
              <a:t>24/05/2022</a:t>
            </a:fld>
            <a:endParaRPr lang="en-AU"/>
          </a:p>
        </p:txBody>
      </p:sp>
      <p:sp>
        <p:nvSpPr>
          <p:cNvPr id="4" name="Footer Placeholder 3">
            <a:extLst>
              <a:ext uri="{FF2B5EF4-FFF2-40B4-BE49-F238E27FC236}">
                <a16:creationId xmlns:a16="http://schemas.microsoft.com/office/drawing/2014/main" id="{9AD0635D-6CF7-2DC8-B646-C5EBFAF7091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E649A56-EFA1-476A-63E2-CB5EBF188749}"/>
              </a:ext>
            </a:extLst>
          </p:cNvPr>
          <p:cNvSpPr>
            <a:spLocks noGrp="1"/>
          </p:cNvSpPr>
          <p:nvPr>
            <p:ph type="sldNum" sz="quarter" idx="12"/>
          </p:nvPr>
        </p:nvSpPr>
        <p:spPr/>
        <p:txBody>
          <a:bodyPr/>
          <a:lstStyle/>
          <a:p>
            <a:fld id="{FAA1B2C3-3B40-4B00-91D4-2C78F946D95C}" type="slidenum">
              <a:rPr lang="en-AU" smtClean="0"/>
              <a:t>‹#›</a:t>
            </a:fld>
            <a:endParaRPr lang="en-AU"/>
          </a:p>
        </p:txBody>
      </p:sp>
    </p:spTree>
    <p:extLst>
      <p:ext uri="{BB962C8B-B14F-4D97-AF65-F5344CB8AC3E}">
        <p14:creationId xmlns:p14="http://schemas.microsoft.com/office/powerpoint/2010/main" val="1151005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02F38D-8206-DE4D-8EF4-56F90FF87148}"/>
              </a:ext>
            </a:extLst>
          </p:cNvPr>
          <p:cNvSpPr>
            <a:spLocks noGrp="1"/>
          </p:cNvSpPr>
          <p:nvPr>
            <p:ph type="dt" sz="half" idx="10"/>
          </p:nvPr>
        </p:nvSpPr>
        <p:spPr/>
        <p:txBody>
          <a:bodyPr/>
          <a:lstStyle/>
          <a:p>
            <a:fld id="{A6EDD569-C87D-4361-AA04-878DCF81F539}" type="datetimeFigureOut">
              <a:rPr lang="en-AU" smtClean="0"/>
              <a:t>24/05/2022</a:t>
            </a:fld>
            <a:endParaRPr lang="en-AU"/>
          </a:p>
        </p:txBody>
      </p:sp>
      <p:sp>
        <p:nvSpPr>
          <p:cNvPr id="3" name="Footer Placeholder 2">
            <a:extLst>
              <a:ext uri="{FF2B5EF4-FFF2-40B4-BE49-F238E27FC236}">
                <a16:creationId xmlns:a16="http://schemas.microsoft.com/office/drawing/2014/main" id="{2BF5253F-CE0E-274E-F3FE-CB33AED7B45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96A3394-C97D-D68B-5CE7-59C0F0F04BB1}"/>
              </a:ext>
            </a:extLst>
          </p:cNvPr>
          <p:cNvSpPr>
            <a:spLocks noGrp="1"/>
          </p:cNvSpPr>
          <p:nvPr>
            <p:ph type="sldNum" sz="quarter" idx="12"/>
          </p:nvPr>
        </p:nvSpPr>
        <p:spPr/>
        <p:txBody>
          <a:bodyPr/>
          <a:lstStyle/>
          <a:p>
            <a:fld id="{FAA1B2C3-3B40-4B00-91D4-2C78F946D95C}" type="slidenum">
              <a:rPr lang="en-AU" smtClean="0"/>
              <a:t>‹#›</a:t>
            </a:fld>
            <a:endParaRPr lang="en-AU"/>
          </a:p>
        </p:txBody>
      </p:sp>
    </p:spTree>
    <p:extLst>
      <p:ext uri="{BB962C8B-B14F-4D97-AF65-F5344CB8AC3E}">
        <p14:creationId xmlns:p14="http://schemas.microsoft.com/office/powerpoint/2010/main" val="4124453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40B3-CE4D-AECD-0109-132B2BB1C2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0BF440D-3E31-AD7E-BC36-A8E0F0DDA1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231F9FE-AD8D-7DB6-856D-DF4FECC0E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25E057-0D03-A250-E028-0989CF177BC4}"/>
              </a:ext>
            </a:extLst>
          </p:cNvPr>
          <p:cNvSpPr>
            <a:spLocks noGrp="1"/>
          </p:cNvSpPr>
          <p:nvPr>
            <p:ph type="dt" sz="half" idx="10"/>
          </p:nvPr>
        </p:nvSpPr>
        <p:spPr/>
        <p:txBody>
          <a:bodyPr/>
          <a:lstStyle/>
          <a:p>
            <a:fld id="{A6EDD569-C87D-4361-AA04-878DCF81F539}" type="datetimeFigureOut">
              <a:rPr lang="en-AU" smtClean="0"/>
              <a:t>24/05/2022</a:t>
            </a:fld>
            <a:endParaRPr lang="en-AU"/>
          </a:p>
        </p:txBody>
      </p:sp>
      <p:sp>
        <p:nvSpPr>
          <p:cNvPr id="6" name="Footer Placeholder 5">
            <a:extLst>
              <a:ext uri="{FF2B5EF4-FFF2-40B4-BE49-F238E27FC236}">
                <a16:creationId xmlns:a16="http://schemas.microsoft.com/office/drawing/2014/main" id="{D1A77415-D6B2-1B57-337E-D287780B2E2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34C824C-77B7-970C-5FEC-E59B18FDD917}"/>
              </a:ext>
            </a:extLst>
          </p:cNvPr>
          <p:cNvSpPr>
            <a:spLocks noGrp="1"/>
          </p:cNvSpPr>
          <p:nvPr>
            <p:ph type="sldNum" sz="quarter" idx="12"/>
          </p:nvPr>
        </p:nvSpPr>
        <p:spPr/>
        <p:txBody>
          <a:bodyPr/>
          <a:lstStyle/>
          <a:p>
            <a:fld id="{FAA1B2C3-3B40-4B00-91D4-2C78F946D95C}" type="slidenum">
              <a:rPr lang="en-AU" smtClean="0"/>
              <a:t>‹#›</a:t>
            </a:fld>
            <a:endParaRPr lang="en-AU"/>
          </a:p>
        </p:txBody>
      </p:sp>
    </p:spTree>
    <p:extLst>
      <p:ext uri="{BB962C8B-B14F-4D97-AF65-F5344CB8AC3E}">
        <p14:creationId xmlns:p14="http://schemas.microsoft.com/office/powerpoint/2010/main" val="169111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60BEC-7D4A-A4ED-6EA1-457B6FF02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28D33B0-6651-65AB-47CF-6DD1A72CF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86B3A71-9000-93DF-30E3-65AC107F49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B92DB8-4D0A-7B60-A6A0-E2E684FDE3D0}"/>
              </a:ext>
            </a:extLst>
          </p:cNvPr>
          <p:cNvSpPr>
            <a:spLocks noGrp="1"/>
          </p:cNvSpPr>
          <p:nvPr>
            <p:ph type="dt" sz="half" idx="10"/>
          </p:nvPr>
        </p:nvSpPr>
        <p:spPr/>
        <p:txBody>
          <a:bodyPr/>
          <a:lstStyle/>
          <a:p>
            <a:fld id="{A6EDD569-C87D-4361-AA04-878DCF81F539}" type="datetimeFigureOut">
              <a:rPr lang="en-AU" smtClean="0"/>
              <a:t>24/05/2022</a:t>
            </a:fld>
            <a:endParaRPr lang="en-AU"/>
          </a:p>
        </p:txBody>
      </p:sp>
      <p:sp>
        <p:nvSpPr>
          <p:cNvPr id="6" name="Footer Placeholder 5">
            <a:extLst>
              <a:ext uri="{FF2B5EF4-FFF2-40B4-BE49-F238E27FC236}">
                <a16:creationId xmlns:a16="http://schemas.microsoft.com/office/drawing/2014/main" id="{F1ED2C96-F4B8-57AE-9BC9-12F6EB453E8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B02FF9A-4279-2E2D-1489-8DFA9C6CD64C}"/>
              </a:ext>
            </a:extLst>
          </p:cNvPr>
          <p:cNvSpPr>
            <a:spLocks noGrp="1"/>
          </p:cNvSpPr>
          <p:nvPr>
            <p:ph type="sldNum" sz="quarter" idx="12"/>
          </p:nvPr>
        </p:nvSpPr>
        <p:spPr/>
        <p:txBody>
          <a:bodyPr/>
          <a:lstStyle/>
          <a:p>
            <a:fld id="{FAA1B2C3-3B40-4B00-91D4-2C78F946D95C}" type="slidenum">
              <a:rPr lang="en-AU" smtClean="0"/>
              <a:t>‹#›</a:t>
            </a:fld>
            <a:endParaRPr lang="en-AU"/>
          </a:p>
        </p:txBody>
      </p:sp>
    </p:spTree>
    <p:extLst>
      <p:ext uri="{BB962C8B-B14F-4D97-AF65-F5344CB8AC3E}">
        <p14:creationId xmlns:p14="http://schemas.microsoft.com/office/powerpoint/2010/main" val="19402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6C3C0C-E23B-0554-0DC6-3C36FF59D8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BC27D41-19A6-3130-F6C6-5E2AE8C272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8528E7-FC9E-3C0A-8996-884B8CF6AF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EDD569-C87D-4361-AA04-878DCF81F539}" type="datetimeFigureOut">
              <a:rPr lang="en-AU" smtClean="0"/>
              <a:t>24/05/2022</a:t>
            </a:fld>
            <a:endParaRPr lang="en-AU"/>
          </a:p>
        </p:txBody>
      </p:sp>
      <p:sp>
        <p:nvSpPr>
          <p:cNvPr id="5" name="Footer Placeholder 4">
            <a:extLst>
              <a:ext uri="{FF2B5EF4-FFF2-40B4-BE49-F238E27FC236}">
                <a16:creationId xmlns:a16="http://schemas.microsoft.com/office/drawing/2014/main" id="{7FD066C2-526A-190B-E3DA-3354632AF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DE0B406-385B-B09C-CB3F-15AB214C3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1B2C3-3B40-4B00-91D4-2C78F946D95C}" type="slidenum">
              <a:rPr lang="en-AU" smtClean="0"/>
              <a:t>‹#›</a:t>
            </a:fld>
            <a:endParaRPr lang="en-AU"/>
          </a:p>
        </p:txBody>
      </p:sp>
    </p:spTree>
    <p:extLst>
      <p:ext uri="{BB962C8B-B14F-4D97-AF65-F5344CB8AC3E}">
        <p14:creationId xmlns:p14="http://schemas.microsoft.com/office/powerpoint/2010/main" val="141885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he University of Melbourne">
            <a:extLst>
              <a:ext uri="{FF2B5EF4-FFF2-40B4-BE49-F238E27FC236}">
                <a16:creationId xmlns:a16="http://schemas.microsoft.com/office/drawing/2014/main" id="{34C22040-076E-52D6-9E3A-31DBE545A75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radius="4"/>
                    </a14:imgEffect>
                  </a14:imgLayer>
                </a14:imgProps>
              </a:ext>
              <a:ext uri="{28A0092B-C50C-407E-A947-70E740481C1C}">
                <a14:useLocalDpi xmlns:a14="http://schemas.microsoft.com/office/drawing/2010/main" val="0"/>
              </a:ext>
            </a:extLst>
          </a:blip>
          <a:srcRect/>
          <a:stretch>
            <a:fillRect/>
          </a:stretch>
        </p:blipFill>
        <p:spPr bwMode="auto">
          <a:xfrm>
            <a:off x="0" y="-1"/>
            <a:ext cx="12192000" cy="54474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D792BA-2043-C8DA-5A49-2DF36C2E7895}"/>
              </a:ext>
            </a:extLst>
          </p:cNvPr>
          <p:cNvSpPr/>
          <p:nvPr/>
        </p:nvSpPr>
        <p:spPr>
          <a:xfrm>
            <a:off x="0" y="5447488"/>
            <a:ext cx="10781488" cy="1410512"/>
          </a:xfrm>
          <a:prstGeom prst="rect">
            <a:avLst/>
          </a:prstGeom>
          <a:solidFill>
            <a:srgbClr val="024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9C8B3B0A-A3F2-BEFD-32C4-95763B641264}"/>
              </a:ext>
            </a:extLst>
          </p:cNvPr>
          <p:cNvSpPr txBox="1"/>
          <p:nvPr/>
        </p:nvSpPr>
        <p:spPr>
          <a:xfrm>
            <a:off x="229500" y="5829578"/>
            <a:ext cx="6094938" cy="646331"/>
          </a:xfrm>
          <a:prstGeom prst="rect">
            <a:avLst/>
          </a:prstGeom>
          <a:noFill/>
        </p:spPr>
        <p:txBody>
          <a:bodyPr wrap="none" rtlCol="0">
            <a:spAutoFit/>
          </a:bodyPr>
          <a:lstStyle/>
          <a:p>
            <a:r>
              <a:rPr lang="en-AU" sz="2000" b="1" i="0">
                <a:solidFill>
                  <a:schemeClr val="bg1"/>
                </a:solidFill>
                <a:effectLst/>
                <a:latin typeface="Arial" panose="020B0604020202020204" pitchFamily="34" charset="0"/>
                <a:cs typeface="Arial" panose="020B0604020202020204" pitchFamily="34" charset="0"/>
              </a:rPr>
              <a:t>MAST90106 Data Science Project Part I (Group1)</a:t>
            </a:r>
          </a:p>
          <a:p>
            <a:r>
              <a:rPr lang="en-AU" sz="1600" i="0">
                <a:solidFill>
                  <a:schemeClr val="bg1"/>
                </a:solidFill>
                <a:effectLst/>
                <a:latin typeface="Arial" panose="020B0604020202020204" pitchFamily="34" charset="0"/>
                <a:cs typeface="Arial" panose="020B0604020202020204" pitchFamily="34" charset="0"/>
              </a:rPr>
              <a:t>May 2022</a:t>
            </a:r>
            <a:endParaRPr lang="en-AU" sz="2000" i="0">
              <a:solidFill>
                <a:schemeClr val="bg1"/>
              </a:solidFill>
              <a:effectLst/>
              <a:latin typeface="Arial" panose="020B0604020202020204" pitchFamily="34" charset="0"/>
              <a:cs typeface="Arial" panose="020B0604020202020204" pitchFamily="34" charset="0"/>
            </a:endParaRPr>
          </a:p>
        </p:txBody>
      </p:sp>
      <p:pic>
        <p:nvPicPr>
          <p:cNvPr id="5" name="Picture 2" descr="University of Melbourne (@UniMelb) / Twitter">
            <a:extLst>
              <a:ext uri="{FF2B5EF4-FFF2-40B4-BE49-F238E27FC236}">
                <a16:creationId xmlns:a16="http://schemas.microsoft.com/office/drawing/2014/main" id="{C5E65128-A9D8-0F08-6F39-4E3F8E7409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1488" y="5447488"/>
            <a:ext cx="1410512" cy="141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71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DFC39FDF-C884-B00A-C7EB-BB3FC8395A79}"/>
              </a:ext>
            </a:extLst>
          </p:cNvPr>
          <p:cNvPicPr>
            <a:picLocks noChangeAspect="1"/>
          </p:cNvPicPr>
          <p:nvPr/>
        </p:nvPicPr>
        <p:blipFill>
          <a:blip r:embed="rId2"/>
          <a:stretch>
            <a:fillRect/>
          </a:stretch>
        </p:blipFill>
        <p:spPr>
          <a:xfrm>
            <a:off x="223520" y="1689106"/>
            <a:ext cx="11470640" cy="3406677"/>
          </a:xfrm>
          <a:prstGeom prst="rect">
            <a:avLst/>
          </a:prstGeom>
        </p:spPr>
      </p:pic>
      <p:sp>
        <p:nvSpPr>
          <p:cNvPr id="6" name="TextBox 5">
            <a:extLst>
              <a:ext uri="{FF2B5EF4-FFF2-40B4-BE49-F238E27FC236}">
                <a16:creationId xmlns:a16="http://schemas.microsoft.com/office/drawing/2014/main" id="{8B0D1316-0183-7E0A-AF62-62AB4D8A668B}"/>
              </a:ext>
            </a:extLst>
          </p:cNvPr>
          <p:cNvSpPr txBox="1"/>
          <p:nvPr/>
        </p:nvSpPr>
        <p:spPr>
          <a:xfrm>
            <a:off x="189232" y="100668"/>
            <a:ext cx="11210151" cy="646331"/>
          </a:xfrm>
          <a:prstGeom prst="rect">
            <a:avLst/>
          </a:prstGeom>
          <a:noFill/>
        </p:spPr>
        <p:txBody>
          <a:bodyPr wrap="square" rtlCol="0">
            <a:spAutoFit/>
          </a:bodyPr>
          <a:lstStyle/>
          <a:p>
            <a:r>
              <a:rPr lang="en-AU" b="1">
                <a:solidFill>
                  <a:schemeClr val="bg1"/>
                </a:solidFill>
                <a:latin typeface="Arial" panose="020B0604020202020204" pitchFamily="34" charset="0"/>
                <a:cs typeface="Arial" panose="020B0604020202020204" pitchFamily="34" charset="0"/>
              </a:rPr>
              <a:t>Proof of Concept: Cluster Analysis</a:t>
            </a:r>
          </a:p>
          <a:p>
            <a:r>
              <a:rPr lang="en-AU">
                <a:solidFill>
                  <a:schemeClr val="bg1"/>
                </a:solidFill>
                <a:latin typeface="Arial" panose="020B0604020202020204" pitchFamily="34" charset="0"/>
                <a:cs typeface="Arial" panose="020B0604020202020204" pitchFamily="34" charset="0"/>
              </a:rPr>
              <a:t>Imputing Missing Values</a:t>
            </a:r>
          </a:p>
        </p:txBody>
      </p:sp>
    </p:spTree>
    <p:extLst>
      <p:ext uri="{BB962C8B-B14F-4D97-AF65-F5344CB8AC3E}">
        <p14:creationId xmlns:p14="http://schemas.microsoft.com/office/powerpoint/2010/main" val="383063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Text&#10;&#10;Description automatically generated">
            <a:extLst>
              <a:ext uri="{FF2B5EF4-FFF2-40B4-BE49-F238E27FC236}">
                <a16:creationId xmlns:a16="http://schemas.microsoft.com/office/drawing/2014/main" id="{4B60DD96-C0B7-3329-CB32-FAD542501A31}"/>
              </a:ext>
            </a:extLst>
          </p:cNvPr>
          <p:cNvPicPr>
            <a:picLocks noChangeAspect="1"/>
          </p:cNvPicPr>
          <p:nvPr/>
        </p:nvPicPr>
        <p:blipFill>
          <a:blip r:embed="rId2"/>
          <a:stretch>
            <a:fillRect/>
          </a:stretch>
        </p:blipFill>
        <p:spPr>
          <a:xfrm>
            <a:off x="595948" y="1599951"/>
            <a:ext cx="2181225" cy="4048125"/>
          </a:xfrm>
          <a:prstGeom prst="rect">
            <a:avLst/>
          </a:prstGeom>
        </p:spPr>
      </p:pic>
      <p:pic>
        <p:nvPicPr>
          <p:cNvPr id="9" name="Picture 9" descr="A picture containing chart&#10;&#10;Description automatically generated">
            <a:extLst>
              <a:ext uri="{FF2B5EF4-FFF2-40B4-BE49-F238E27FC236}">
                <a16:creationId xmlns:a16="http://schemas.microsoft.com/office/drawing/2014/main" id="{D363DD7C-F133-8B38-4692-7DBB1CA7A8A3}"/>
              </a:ext>
            </a:extLst>
          </p:cNvPr>
          <p:cNvPicPr>
            <a:picLocks noChangeAspect="1"/>
          </p:cNvPicPr>
          <p:nvPr/>
        </p:nvPicPr>
        <p:blipFill>
          <a:blip r:embed="rId3"/>
          <a:stretch>
            <a:fillRect/>
          </a:stretch>
        </p:blipFill>
        <p:spPr>
          <a:xfrm>
            <a:off x="3352800" y="1598862"/>
            <a:ext cx="8351520" cy="4283982"/>
          </a:xfrm>
          <a:prstGeom prst="rect">
            <a:avLst/>
          </a:prstGeom>
        </p:spPr>
      </p:pic>
      <p:sp>
        <p:nvSpPr>
          <p:cNvPr id="7" name="TextBox 6">
            <a:extLst>
              <a:ext uri="{FF2B5EF4-FFF2-40B4-BE49-F238E27FC236}">
                <a16:creationId xmlns:a16="http://schemas.microsoft.com/office/drawing/2014/main" id="{BF145541-D06C-CF0E-D4C3-7E07BC7DE8B2}"/>
              </a:ext>
            </a:extLst>
          </p:cNvPr>
          <p:cNvSpPr txBox="1"/>
          <p:nvPr/>
        </p:nvSpPr>
        <p:spPr>
          <a:xfrm>
            <a:off x="189232" y="100668"/>
            <a:ext cx="11210151" cy="646331"/>
          </a:xfrm>
          <a:prstGeom prst="rect">
            <a:avLst/>
          </a:prstGeom>
          <a:noFill/>
        </p:spPr>
        <p:txBody>
          <a:bodyPr wrap="square" rtlCol="0">
            <a:spAutoFit/>
          </a:bodyPr>
          <a:lstStyle/>
          <a:p>
            <a:r>
              <a:rPr lang="en-AU" b="1">
                <a:solidFill>
                  <a:schemeClr val="bg1"/>
                </a:solidFill>
                <a:latin typeface="Arial" panose="020B0604020202020204" pitchFamily="34" charset="0"/>
                <a:cs typeface="Arial" panose="020B0604020202020204" pitchFamily="34" charset="0"/>
              </a:rPr>
              <a:t>Proof of Concept: Cluster Analysis</a:t>
            </a:r>
          </a:p>
          <a:p>
            <a:r>
              <a:rPr lang="en-AU">
                <a:solidFill>
                  <a:schemeClr val="bg1"/>
                </a:solidFill>
                <a:latin typeface="Arial" panose="020B0604020202020204" pitchFamily="34" charset="0"/>
                <a:cs typeface="Arial" panose="020B0604020202020204" pitchFamily="34" charset="0"/>
              </a:rPr>
              <a:t>Clustering within each time-step</a:t>
            </a:r>
          </a:p>
        </p:txBody>
      </p:sp>
      <p:sp>
        <p:nvSpPr>
          <p:cNvPr id="10" name="TextBox 9">
            <a:extLst>
              <a:ext uri="{FF2B5EF4-FFF2-40B4-BE49-F238E27FC236}">
                <a16:creationId xmlns:a16="http://schemas.microsoft.com/office/drawing/2014/main" id="{96E21141-B26D-4FA9-CE92-9B1D2EF021F2}"/>
              </a:ext>
            </a:extLst>
          </p:cNvPr>
          <p:cNvSpPr txBox="1"/>
          <p:nvPr/>
        </p:nvSpPr>
        <p:spPr>
          <a:xfrm>
            <a:off x="7280275" y="5882844"/>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panose="020B0604020202020204" pitchFamily="34" charset="0"/>
                <a:cs typeface="Arial" panose="020B0604020202020204" pitchFamily="34" charset="0"/>
              </a:rPr>
              <a:t>Timesteps</a:t>
            </a:r>
          </a:p>
        </p:txBody>
      </p:sp>
      <p:sp>
        <p:nvSpPr>
          <p:cNvPr id="11" name="TextBox 10">
            <a:extLst>
              <a:ext uri="{FF2B5EF4-FFF2-40B4-BE49-F238E27FC236}">
                <a16:creationId xmlns:a16="http://schemas.microsoft.com/office/drawing/2014/main" id="{5E31CAB9-3351-7716-38C4-A9F5C1DA5D91}"/>
              </a:ext>
            </a:extLst>
          </p:cNvPr>
          <p:cNvSpPr txBox="1"/>
          <p:nvPr/>
        </p:nvSpPr>
        <p:spPr>
          <a:xfrm>
            <a:off x="3075686" y="1291085"/>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panose="020B0604020202020204" pitchFamily="34" charset="0"/>
                <a:cs typeface="Arial" panose="020B0604020202020204" pitchFamily="34" charset="0"/>
              </a:rPr>
              <a:t>Clusters</a:t>
            </a:r>
          </a:p>
        </p:txBody>
      </p:sp>
    </p:spTree>
    <p:extLst>
      <p:ext uri="{BB962C8B-B14F-4D97-AF65-F5344CB8AC3E}">
        <p14:creationId xmlns:p14="http://schemas.microsoft.com/office/powerpoint/2010/main" val="3817958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654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line chart&#10;&#10;Description automatically generated">
            <a:extLst>
              <a:ext uri="{FF2B5EF4-FFF2-40B4-BE49-F238E27FC236}">
                <a16:creationId xmlns:a16="http://schemas.microsoft.com/office/drawing/2014/main" id="{D40A79CA-4B26-1557-E416-C36E79249D87}"/>
              </a:ext>
            </a:extLst>
          </p:cNvPr>
          <p:cNvPicPr>
            <a:picLocks noChangeAspect="1"/>
          </p:cNvPicPr>
          <p:nvPr/>
        </p:nvPicPr>
        <p:blipFill>
          <a:blip r:embed="rId2"/>
          <a:stretch>
            <a:fillRect/>
          </a:stretch>
        </p:blipFill>
        <p:spPr>
          <a:xfrm>
            <a:off x="162560" y="1553775"/>
            <a:ext cx="5699760" cy="4140573"/>
          </a:xfrm>
          <a:prstGeom prst="rect">
            <a:avLst/>
          </a:prstGeom>
        </p:spPr>
      </p:pic>
      <p:pic>
        <p:nvPicPr>
          <p:cNvPr id="6" name="Picture 6" descr="Chart, line chart&#10;&#10;Description automatically generated">
            <a:extLst>
              <a:ext uri="{FF2B5EF4-FFF2-40B4-BE49-F238E27FC236}">
                <a16:creationId xmlns:a16="http://schemas.microsoft.com/office/drawing/2014/main" id="{9994BF8B-3656-44CD-CA2B-07A7B947F0C9}"/>
              </a:ext>
            </a:extLst>
          </p:cNvPr>
          <p:cNvPicPr>
            <a:picLocks noChangeAspect="1"/>
          </p:cNvPicPr>
          <p:nvPr/>
        </p:nvPicPr>
        <p:blipFill>
          <a:blip r:embed="rId3"/>
          <a:stretch>
            <a:fillRect/>
          </a:stretch>
        </p:blipFill>
        <p:spPr>
          <a:xfrm>
            <a:off x="5943600" y="1553092"/>
            <a:ext cx="6085840" cy="4141940"/>
          </a:xfrm>
          <a:prstGeom prst="rect">
            <a:avLst/>
          </a:prstGeom>
        </p:spPr>
      </p:pic>
      <p:sp>
        <p:nvSpPr>
          <p:cNvPr id="7" name="TextBox 6">
            <a:extLst>
              <a:ext uri="{FF2B5EF4-FFF2-40B4-BE49-F238E27FC236}">
                <a16:creationId xmlns:a16="http://schemas.microsoft.com/office/drawing/2014/main" id="{D056EB2D-50FC-2858-D2D5-08ECFAA81084}"/>
              </a:ext>
            </a:extLst>
          </p:cNvPr>
          <p:cNvSpPr txBox="1"/>
          <p:nvPr/>
        </p:nvSpPr>
        <p:spPr>
          <a:xfrm>
            <a:off x="189232" y="100668"/>
            <a:ext cx="11210151" cy="646331"/>
          </a:xfrm>
          <a:prstGeom prst="rect">
            <a:avLst/>
          </a:prstGeom>
          <a:noFill/>
        </p:spPr>
        <p:txBody>
          <a:bodyPr wrap="square" rtlCol="0">
            <a:spAutoFit/>
          </a:bodyPr>
          <a:lstStyle/>
          <a:p>
            <a:r>
              <a:rPr lang="en-AU" b="1">
                <a:solidFill>
                  <a:schemeClr val="bg1"/>
                </a:solidFill>
                <a:latin typeface="Arial" panose="020B0604020202020204" pitchFamily="34" charset="0"/>
                <a:cs typeface="Arial" panose="020B0604020202020204" pitchFamily="34" charset="0"/>
              </a:rPr>
              <a:t>Proof of Concept: Cluster Analysis</a:t>
            </a:r>
          </a:p>
          <a:p>
            <a:r>
              <a:rPr lang="en-AU">
                <a:solidFill>
                  <a:schemeClr val="bg1"/>
                </a:solidFill>
                <a:latin typeface="Arial" panose="020B0604020202020204" pitchFamily="34" charset="0"/>
                <a:cs typeface="Arial" panose="020B0604020202020204" pitchFamily="34" charset="0"/>
              </a:rPr>
              <a:t>Clustering clusters across time-steps (1)</a:t>
            </a:r>
          </a:p>
        </p:txBody>
      </p:sp>
      <p:sp>
        <p:nvSpPr>
          <p:cNvPr id="8" name="TextBox 7">
            <a:extLst>
              <a:ext uri="{FF2B5EF4-FFF2-40B4-BE49-F238E27FC236}">
                <a16:creationId xmlns:a16="http://schemas.microsoft.com/office/drawing/2014/main" id="{A6BCDE8E-2344-9924-F692-0613B0B59D39}"/>
              </a:ext>
            </a:extLst>
          </p:cNvPr>
          <p:cNvSpPr txBox="1"/>
          <p:nvPr/>
        </p:nvSpPr>
        <p:spPr>
          <a:xfrm>
            <a:off x="0" y="1245315"/>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panose="020B0604020202020204" pitchFamily="34" charset="0"/>
                <a:cs typeface="Arial" panose="020B0604020202020204" pitchFamily="34" charset="0"/>
              </a:rPr>
              <a:t>Clusters</a:t>
            </a:r>
          </a:p>
        </p:txBody>
      </p:sp>
      <p:sp>
        <p:nvSpPr>
          <p:cNvPr id="9" name="TextBox 8">
            <a:extLst>
              <a:ext uri="{FF2B5EF4-FFF2-40B4-BE49-F238E27FC236}">
                <a16:creationId xmlns:a16="http://schemas.microsoft.com/office/drawing/2014/main" id="{A4B4D914-8BB0-80BE-B587-D0A6F2BBA0EF}"/>
              </a:ext>
            </a:extLst>
          </p:cNvPr>
          <p:cNvSpPr txBox="1"/>
          <p:nvPr/>
        </p:nvSpPr>
        <p:spPr>
          <a:xfrm>
            <a:off x="2446337" y="5694348"/>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panose="020B0604020202020204" pitchFamily="34" charset="0"/>
                <a:cs typeface="Arial" panose="020B0604020202020204" pitchFamily="34" charset="0"/>
              </a:rPr>
              <a:t>Timesteps</a:t>
            </a:r>
          </a:p>
        </p:txBody>
      </p:sp>
      <p:sp>
        <p:nvSpPr>
          <p:cNvPr id="10" name="TextBox 9">
            <a:extLst>
              <a:ext uri="{FF2B5EF4-FFF2-40B4-BE49-F238E27FC236}">
                <a16:creationId xmlns:a16="http://schemas.microsoft.com/office/drawing/2014/main" id="{C330606D-F687-6C0F-4EA1-3A8609B1713E}"/>
              </a:ext>
            </a:extLst>
          </p:cNvPr>
          <p:cNvSpPr txBox="1"/>
          <p:nvPr/>
        </p:nvSpPr>
        <p:spPr>
          <a:xfrm>
            <a:off x="8819705" y="5694348"/>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panose="020B0604020202020204" pitchFamily="34" charset="0"/>
                <a:cs typeface="Arial" panose="020B0604020202020204" pitchFamily="34" charset="0"/>
              </a:rPr>
              <a:t>Timesteps</a:t>
            </a:r>
          </a:p>
        </p:txBody>
      </p:sp>
      <p:sp>
        <p:nvSpPr>
          <p:cNvPr id="12" name="TextBox 11">
            <a:extLst>
              <a:ext uri="{FF2B5EF4-FFF2-40B4-BE49-F238E27FC236}">
                <a16:creationId xmlns:a16="http://schemas.microsoft.com/office/drawing/2014/main" id="{BA2A3B06-B41F-9F82-FEBC-5978574F8B90}"/>
              </a:ext>
            </a:extLst>
          </p:cNvPr>
          <p:cNvSpPr txBox="1"/>
          <p:nvPr/>
        </p:nvSpPr>
        <p:spPr>
          <a:xfrm>
            <a:off x="2331050" y="996157"/>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panose="020B0604020202020204" pitchFamily="34" charset="0"/>
                <a:cs typeface="Arial" panose="020B0604020202020204" pitchFamily="34" charset="0"/>
              </a:rPr>
              <a:t>Cluster A</a:t>
            </a:r>
          </a:p>
        </p:txBody>
      </p:sp>
      <p:sp>
        <p:nvSpPr>
          <p:cNvPr id="13" name="TextBox 12">
            <a:extLst>
              <a:ext uri="{FF2B5EF4-FFF2-40B4-BE49-F238E27FC236}">
                <a16:creationId xmlns:a16="http://schemas.microsoft.com/office/drawing/2014/main" id="{9C873F0E-555B-A1A6-8363-D0137B015C33}"/>
              </a:ext>
            </a:extLst>
          </p:cNvPr>
          <p:cNvSpPr txBox="1"/>
          <p:nvPr/>
        </p:nvSpPr>
        <p:spPr>
          <a:xfrm>
            <a:off x="8420417" y="996157"/>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panose="020B0604020202020204" pitchFamily="34" charset="0"/>
                <a:cs typeface="Arial" panose="020B0604020202020204" pitchFamily="34" charset="0"/>
              </a:rPr>
              <a:t>Cluster B</a:t>
            </a:r>
          </a:p>
        </p:txBody>
      </p:sp>
    </p:spTree>
    <p:extLst>
      <p:ext uri="{BB962C8B-B14F-4D97-AF65-F5344CB8AC3E}">
        <p14:creationId xmlns:p14="http://schemas.microsoft.com/office/powerpoint/2010/main" val="2728988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line chart&#10;&#10;Description automatically generated">
            <a:extLst>
              <a:ext uri="{FF2B5EF4-FFF2-40B4-BE49-F238E27FC236}">
                <a16:creationId xmlns:a16="http://schemas.microsoft.com/office/drawing/2014/main" id="{CB2BA7D7-7949-9096-43ED-6A7319E63559}"/>
              </a:ext>
            </a:extLst>
          </p:cNvPr>
          <p:cNvPicPr>
            <a:picLocks noChangeAspect="1"/>
          </p:cNvPicPr>
          <p:nvPr/>
        </p:nvPicPr>
        <p:blipFill>
          <a:blip r:embed="rId2"/>
          <a:stretch>
            <a:fillRect/>
          </a:stretch>
        </p:blipFill>
        <p:spPr>
          <a:xfrm>
            <a:off x="121920" y="1583378"/>
            <a:ext cx="5852160" cy="4165213"/>
          </a:xfrm>
          <a:prstGeom prst="rect">
            <a:avLst/>
          </a:prstGeom>
        </p:spPr>
      </p:pic>
      <p:pic>
        <p:nvPicPr>
          <p:cNvPr id="6" name="Picture 6" descr="Chart, line chart&#10;&#10;Description automatically generated">
            <a:extLst>
              <a:ext uri="{FF2B5EF4-FFF2-40B4-BE49-F238E27FC236}">
                <a16:creationId xmlns:a16="http://schemas.microsoft.com/office/drawing/2014/main" id="{9AE480E7-6F2B-ED62-B32C-E579BBEB8C66}"/>
              </a:ext>
            </a:extLst>
          </p:cNvPr>
          <p:cNvPicPr>
            <a:picLocks noChangeAspect="1"/>
          </p:cNvPicPr>
          <p:nvPr/>
        </p:nvPicPr>
        <p:blipFill>
          <a:blip r:embed="rId3"/>
          <a:stretch>
            <a:fillRect/>
          </a:stretch>
        </p:blipFill>
        <p:spPr>
          <a:xfrm>
            <a:off x="6217920" y="1584365"/>
            <a:ext cx="5842000" cy="4163240"/>
          </a:xfrm>
          <a:prstGeom prst="rect">
            <a:avLst/>
          </a:prstGeom>
        </p:spPr>
      </p:pic>
      <p:sp>
        <p:nvSpPr>
          <p:cNvPr id="7" name="TextBox 6">
            <a:extLst>
              <a:ext uri="{FF2B5EF4-FFF2-40B4-BE49-F238E27FC236}">
                <a16:creationId xmlns:a16="http://schemas.microsoft.com/office/drawing/2014/main" id="{CEA863CD-74E3-E3B6-DFC6-0F105A9561C8}"/>
              </a:ext>
            </a:extLst>
          </p:cNvPr>
          <p:cNvSpPr txBox="1"/>
          <p:nvPr/>
        </p:nvSpPr>
        <p:spPr>
          <a:xfrm>
            <a:off x="189232" y="100668"/>
            <a:ext cx="11210151" cy="646331"/>
          </a:xfrm>
          <a:prstGeom prst="rect">
            <a:avLst/>
          </a:prstGeom>
          <a:noFill/>
        </p:spPr>
        <p:txBody>
          <a:bodyPr wrap="square" rtlCol="0">
            <a:spAutoFit/>
          </a:bodyPr>
          <a:lstStyle/>
          <a:p>
            <a:r>
              <a:rPr lang="en-AU" b="1">
                <a:solidFill>
                  <a:schemeClr val="bg1"/>
                </a:solidFill>
                <a:latin typeface="Arial" panose="020B0604020202020204" pitchFamily="34" charset="0"/>
                <a:cs typeface="Arial" panose="020B0604020202020204" pitchFamily="34" charset="0"/>
              </a:rPr>
              <a:t>Proof of Concept: Cluster Analysis</a:t>
            </a:r>
          </a:p>
          <a:p>
            <a:r>
              <a:rPr lang="en-AU">
                <a:solidFill>
                  <a:schemeClr val="bg1"/>
                </a:solidFill>
                <a:latin typeface="Arial" panose="020B0604020202020204" pitchFamily="34" charset="0"/>
                <a:cs typeface="Arial" panose="020B0604020202020204" pitchFamily="34" charset="0"/>
              </a:rPr>
              <a:t>Clustering clusters across time-steps (2)</a:t>
            </a:r>
          </a:p>
        </p:txBody>
      </p:sp>
      <p:sp>
        <p:nvSpPr>
          <p:cNvPr id="8" name="TextBox 7">
            <a:extLst>
              <a:ext uri="{FF2B5EF4-FFF2-40B4-BE49-F238E27FC236}">
                <a16:creationId xmlns:a16="http://schemas.microsoft.com/office/drawing/2014/main" id="{7B2B11AF-C697-3359-3B6D-A528866CA982}"/>
              </a:ext>
            </a:extLst>
          </p:cNvPr>
          <p:cNvSpPr txBox="1"/>
          <p:nvPr/>
        </p:nvSpPr>
        <p:spPr>
          <a:xfrm>
            <a:off x="8679307" y="5747605"/>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panose="020B0604020202020204" pitchFamily="34" charset="0"/>
                <a:cs typeface="Arial" panose="020B0604020202020204" pitchFamily="34" charset="0"/>
              </a:rPr>
              <a:t>Timesteps</a:t>
            </a:r>
          </a:p>
        </p:txBody>
      </p:sp>
      <p:sp>
        <p:nvSpPr>
          <p:cNvPr id="9" name="TextBox 8">
            <a:extLst>
              <a:ext uri="{FF2B5EF4-FFF2-40B4-BE49-F238E27FC236}">
                <a16:creationId xmlns:a16="http://schemas.microsoft.com/office/drawing/2014/main" id="{EF8B2702-006F-33D5-9E63-0B1089BFD3D8}"/>
              </a:ext>
            </a:extLst>
          </p:cNvPr>
          <p:cNvSpPr txBox="1"/>
          <p:nvPr/>
        </p:nvSpPr>
        <p:spPr>
          <a:xfrm>
            <a:off x="2380489" y="5747605"/>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panose="020B0604020202020204" pitchFamily="34" charset="0"/>
                <a:cs typeface="Arial" panose="020B0604020202020204" pitchFamily="34" charset="0"/>
              </a:rPr>
              <a:t>Timesteps</a:t>
            </a:r>
          </a:p>
        </p:txBody>
      </p:sp>
      <p:sp>
        <p:nvSpPr>
          <p:cNvPr id="10" name="TextBox 9">
            <a:extLst>
              <a:ext uri="{FF2B5EF4-FFF2-40B4-BE49-F238E27FC236}">
                <a16:creationId xmlns:a16="http://schemas.microsoft.com/office/drawing/2014/main" id="{C2CBC052-2D78-9A35-7E67-DA9EEC92D413}"/>
              </a:ext>
            </a:extLst>
          </p:cNvPr>
          <p:cNvSpPr txBox="1"/>
          <p:nvPr/>
        </p:nvSpPr>
        <p:spPr>
          <a:xfrm>
            <a:off x="0" y="1245315"/>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panose="020B0604020202020204" pitchFamily="34" charset="0"/>
                <a:cs typeface="Arial" panose="020B0604020202020204" pitchFamily="34" charset="0"/>
              </a:rPr>
              <a:t>Clusters</a:t>
            </a:r>
          </a:p>
        </p:txBody>
      </p:sp>
      <p:sp>
        <p:nvSpPr>
          <p:cNvPr id="12" name="TextBox 11">
            <a:extLst>
              <a:ext uri="{FF2B5EF4-FFF2-40B4-BE49-F238E27FC236}">
                <a16:creationId xmlns:a16="http://schemas.microsoft.com/office/drawing/2014/main" id="{CE28C955-EB65-A20A-7E57-4960C4063834}"/>
              </a:ext>
            </a:extLst>
          </p:cNvPr>
          <p:cNvSpPr txBox="1"/>
          <p:nvPr/>
        </p:nvSpPr>
        <p:spPr>
          <a:xfrm>
            <a:off x="8420417" y="996157"/>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panose="020B0604020202020204" pitchFamily="34" charset="0"/>
                <a:cs typeface="Arial" panose="020B0604020202020204" pitchFamily="34" charset="0"/>
              </a:rPr>
              <a:t>Cluster D</a:t>
            </a:r>
          </a:p>
        </p:txBody>
      </p:sp>
      <p:sp>
        <p:nvSpPr>
          <p:cNvPr id="13" name="TextBox 12">
            <a:extLst>
              <a:ext uri="{FF2B5EF4-FFF2-40B4-BE49-F238E27FC236}">
                <a16:creationId xmlns:a16="http://schemas.microsoft.com/office/drawing/2014/main" id="{E0F685F0-9A0A-4FBC-3EA7-8A67598D56B6}"/>
              </a:ext>
            </a:extLst>
          </p:cNvPr>
          <p:cNvSpPr txBox="1"/>
          <p:nvPr/>
        </p:nvSpPr>
        <p:spPr>
          <a:xfrm>
            <a:off x="2380488" y="996157"/>
            <a:ext cx="1132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panose="020B0604020202020204" pitchFamily="34" charset="0"/>
                <a:cs typeface="Arial" panose="020B0604020202020204" pitchFamily="34" charset="0"/>
              </a:rPr>
              <a:t>Cluster C</a:t>
            </a:r>
          </a:p>
        </p:txBody>
      </p:sp>
    </p:spTree>
    <p:extLst>
      <p:ext uri="{BB962C8B-B14F-4D97-AF65-F5344CB8AC3E}">
        <p14:creationId xmlns:p14="http://schemas.microsoft.com/office/powerpoint/2010/main" val="2044031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9BFF0D-3285-8B7D-0164-3FC352B9B1F1}"/>
              </a:ext>
            </a:extLst>
          </p:cNvPr>
          <p:cNvSpPr txBox="1"/>
          <p:nvPr/>
        </p:nvSpPr>
        <p:spPr>
          <a:xfrm>
            <a:off x="189232" y="100668"/>
            <a:ext cx="11210151" cy="369332"/>
          </a:xfrm>
          <a:prstGeom prst="rect">
            <a:avLst/>
          </a:prstGeom>
          <a:noFill/>
        </p:spPr>
        <p:txBody>
          <a:bodyPr wrap="square" rtlCol="0">
            <a:spAutoFit/>
          </a:bodyPr>
          <a:lstStyle/>
          <a:p>
            <a:r>
              <a:rPr lang="en-AU">
                <a:solidFill>
                  <a:schemeClr val="bg1"/>
                </a:solidFill>
                <a:latin typeface="Arial" panose="020B0604020202020204" pitchFamily="34" charset="0"/>
                <a:cs typeface="Arial" panose="020B0604020202020204" pitchFamily="34" charset="0"/>
              </a:rPr>
              <a:t>Next Steps</a:t>
            </a:r>
          </a:p>
        </p:txBody>
      </p:sp>
      <p:pic>
        <p:nvPicPr>
          <p:cNvPr id="8" name="Picture 5" descr="Timeline&#10;&#10;Description automatically generated">
            <a:extLst>
              <a:ext uri="{FF2B5EF4-FFF2-40B4-BE49-F238E27FC236}">
                <a16:creationId xmlns:a16="http://schemas.microsoft.com/office/drawing/2014/main" id="{F3184784-1571-9D08-FEDD-EE2F29FD4C4F}"/>
              </a:ext>
            </a:extLst>
          </p:cNvPr>
          <p:cNvPicPr>
            <a:picLocks noChangeAspect="1"/>
          </p:cNvPicPr>
          <p:nvPr/>
        </p:nvPicPr>
        <p:blipFill>
          <a:blip r:embed="rId2"/>
          <a:stretch>
            <a:fillRect/>
          </a:stretch>
        </p:blipFill>
        <p:spPr>
          <a:xfrm>
            <a:off x="-941" y="3889522"/>
            <a:ext cx="12200164" cy="2221340"/>
          </a:xfrm>
          <a:prstGeom prst="rect">
            <a:avLst/>
          </a:prstGeom>
        </p:spPr>
      </p:pic>
      <p:sp>
        <p:nvSpPr>
          <p:cNvPr id="3" name="TextBox 2">
            <a:extLst>
              <a:ext uri="{FF2B5EF4-FFF2-40B4-BE49-F238E27FC236}">
                <a16:creationId xmlns:a16="http://schemas.microsoft.com/office/drawing/2014/main" id="{418B21C3-7292-FBDF-FDAC-5EE09A157350}"/>
              </a:ext>
            </a:extLst>
          </p:cNvPr>
          <p:cNvSpPr txBox="1"/>
          <p:nvPr/>
        </p:nvSpPr>
        <p:spPr>
          <a:xfrm>
            <a:off x="4864964" y="5883387"/>
            <a:ext cx="2047676" cy="307777"/>
          </a:xfrm>
          <a:prstGeom prst="rect">
            <a:avLst/>
          </a:prstGeom>
          <a:noFill/>
        </p:spPr>
        <p:txBody>
          <a:bodyPr wrap="none" rtlCol="0">
            <a:spAutoFit/>
          </a:bodyPr>
          <a:lstStyle/>
          <a:p>
            <a:r>
              <a:rPr lang="en-AU" sz="1400" i="1"/>
              <a:t>Gantt plan for Semester 2</a:t>
            </a:r>
          </a:p>
        </p:txBody>
      </p:sp>
      <p:pic>
        <p:nvPicPr>
          <p:cNvPr id="10" name="Picture 10" descr="Table&#10;&#10;Description automatically generated">
            <a:extLst>
              <a:ext uri="{FF2B5EF4-FFF2-40B4-BE49-F238E27FC236}">
                <a16:creationId xmlns:a16="http://schemas.microsoft.com/office/drawing/2014/main" id="{1E1C1506-7ABF-744B-3EE5-CF245BD62838}"/>
              </a:ext>
            </a:extLst>
          </p:cNvPr>
          <p:cNvPicPr>
            <a:picLocks noChangeAspect="1"/>
          </p:cNvPicPr>
          <p:nvPr/>
        </p:nvPicPr>
        <p:blipFill>
          <a:blip r:embed="rId3"/>
          <a:stretch>
            <a:fillRect/>
          </a:stretch>
        </p:blipFill>
        <p:spPr>
          <a:xfrm>
            <a:off x="-9525" y="974954"/>
            <a:ext cx="12220575" cy="2450642"/>
          </a:xfrm>
          <a:prstGeom prst="rect">
            <a:avLst/>
          </a:prstGeom>
        </p:spPr>
      </p:pic>
    </p:spTree>
    <p:extLst>
      <p:ext uri="{BB962C8B-B14F-4D97-AF65-F5344CB8AC3E}">
        <p14:creationId xmlns:p14="http://schemas.microsoft.com/office/powerpoint/2010/main" val="2421120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5C403F5-6CC5-5F05-AB74-D27E7AF46339}"/>
              </a:ext>
            </a:extLst>
          </p:cNvPr>
          <p:cNvSpPr/>
          <p:nvPr/>
        </p:nvSpPr>
        <p:spPr>
          <a:xfrm>
            <a:off x="6669251" y="1481602"/>
            <a:ext cx="1764749" cy="1764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1100" b="1"/>
              <a:t>PIC</a:t>
            </a:r>
            <a:endParaRPr lang="en-AU" sz="1100"/>
          </a:p>
        </p:txBody>
      </p:sp>
      <p:sp>
        <p:nvSpPr>
          <p:cNvPr id="11" name="Rectangle 10">
            <a:extLst>
              <a:ext uri="{FF2B5EF4-FFF2-40B4-BE49-F238E27FC236}">
                <a16:creationId xmlns:a16="http://schemas.microsoft.com/office/drawing/2014/main" id="{CAFCA6BA-90E7-C27B-846E-EC79277CB9C8}"/>
              </a:ext>
            </a:extLst>
          </p:cNvPr>
          <p:cNvSpPr/>
          <p:nvPr/>
        </p:nvSpPr>
        <p:spPr>
          <a:xfrm>
            <a:off x="4580922" y="3520795"/>
            <a:ext cx="1778731" cy="26970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1100" b="1"/>
              <a:t>ROLE</a:t>
            </a:r>
            <a:endParaRPr lang="en-AU" sz="1100"/>
          </a:p>
        </p:txBody>
      </p:sp>
      <p:pic>
        <p:nvPicPr>
          <p:cNvPr id="5" name="Picture 4" descr="A person wearing glasses&#10;&#10;Description automatically generated with low confidence">
            <a:extLst>
              <a:ext uri="{FF2B5EF4-FFF2-40B4-BE49-F238E27FC236}">
                <a16:creationId xmlns:a16="http://schemas.microsoft.com/office/drawing/2014/main" id="{95B2A5FE-ACEA-8A65-A548-7EA4EB8F2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560" y="1481602"/>
            <a:ext cx="1764749" cy="1764749"/>
          </a:xfrm>
          <a:prstGeom prst="rect">
            <a:avLst/>
          </a:prstGeom>
          <a:ln w="19050">
            <a:solidFill>
              <a:schemeClr val="tx1"/>
            </a:solidFill>
          </a:ln>
        </p:spPr>
      </p:pic>
      <p:sp>
        <p:nvSpPr>
          <p:cNvPr id="13" name="TextBox 12">
            <a:extLst>
              <a:ext uri="{FF2B5EF4-FFF2-40B4-BE49-F238E27FC236}">
                <a16:creationId xmlns:a16="http://schemas.microsoft.com/office/drawing/2014/main" id="{597EC101-43B8-6CEB-81E4-8B9FF53139FD}"/>
              </a:ext>
            </a:extLst>
          </p:cNvPr>
          <p:cNvSpPr txBox="1"/>
          <p:nvPr/>
        </p:nvSpPr>
        <p:spPr>
          <a:xfrm>
            <a:off x="4982363" y="1077349"/>
            <a:ext cx="922047" cy="430887"/>
          </a:xfrm>
          <a:prstGeom prst="rect">
            <a:avLst/>
          </a:prstGeom>
          <a:noFill/>
        </p:spPr>
        <p:txBody>
          <a:bodyPr wrap="none" rtlCol="0">
            <a:spAutoFit/>
          </a:bodyPr>
          <a:lstStyle/>
          <a:p>
            <a:pPr algn="ctr"/>
            <a:r>
              <a:rPr lang="en-AU" sz="1100" b="1">
                <a:latin typeface="Arial" panose="020B0604020202020204" pitchFamily="34" charset="0"/>
                <a:cs typeface="Arial" panose="020B0604020202020204" pitchFamily="34" charset="0"/>
              </a:rPr>
              <a:t>Jerry Chen</a:t>
            </a:r>
            <a:br>
              <a:rPr lang="en-AU" sz="1100" b="1">
                <a:latin typeface="Arial" panose="020B0604020202020204" pitchFamily="34" charset="0"/>
                <a:cs typeface="Arial" panose="020B0604020202020204" pitchFamily="34" charset="0"/>
              </a:rPr>
            </a:br>
            <a:endParaRPr lang="en-AU" sz="1100" b="1">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0DD93987-6034-611F-34DD-AEDD91620ADB}"/>
              </a:ext>
            </a:extLst>
          </p:cNvPr>
          <p:cNvSpPr/>
          <p:nvPr/>
        </p:nvSpPr>
        <p:spPr>
          <a:xfrm>
            <a:off x="2467870" y="1481602"/>
            <a:ext cx="1764749" cy="1764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1100" b="1"/>
              <a:t>PIC</a:t>
            </a:r>
            <a:endParaRPr lang="en-AU" sz="1100"/>
          </a:p>
        </p:txBody>
      </p:sp>
      <p:sp>
        <p:nvSpPr>
          <p:cNvPr id="15" name="Rectangle 14">
            <a:extLst>
              <a:ext uri="{FF2B5EF4-FFF2-40B4-BE49-F238E27FC236}">
                <a16:creationId xmlns:a16="http://schemas.microsoft.com/office/drawing/2014/main" id="{1B20E8FF-C8FF-C623-014D-D5BD8F3DC17B}"/>
              </a:ext>
            </a:extLst>
          </p:cNvPr>
          <p:cNvSpPr/>
          <p:nvPr/>
        </p:nvSpPr>
        <p:spPr>
          <a:xfrm>
            <a:off x="2465778" y="3504016"/>
            <a:ext cx="1764749" cy="26970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AU" sz="1100" b="1">
              <a:ea typeface="Calibri"/>
              <a:cs typeface="Calibri"/>
            </a:endParaRPr>
          </a:p>
        </p:txBody>
      </p:sp>
      <p:sp>
        <p:nvSpPr>
          <p:cNvPr id="17" name="Rectangle 16">
            <a:extLst>
              <a:ext uri="{FF2B5EF4-FFF2-40B4-BE49-F238E27FC236}">
                <a16:creationId xmlns:a16="http://schemas.microsoft.com/office/drawing/2014/main" id="{701C12B7-1688-EE26-3645-F922E9EECFE9}"/>
              </a:ext>
            </a:extLst>
          </p:cNvPr>
          <p:cNvSpPr/>
          <p:nvPr/>
        </p:nvSpPr>
        <p:spPr>
          <a:xfrm>
            <a:off x="367180" y="3479947"/>
            <a:ext cx="1867107" cy="26970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1000" b="1">
                <a:solidFill>
                  <a:schemeClr val="tx1"/>
                </a:solidFill>
                <a:latin typeface="Arial"/>
                <a:cs typeface="Arial"/>
              </a:rPr>
              <a:t>Skills:</a:t>
            </a:r>
            <a:endParaRPr lang="en-US" sz="1000">
              <a:solidFill>
                <a:schemeClr val="tx1"/>
              </a:solidFill>
              <a:latin typeface="Arial"/>
              <a:ea typeface="+mn-lt"/>
              <a:cs typeface="+mn-lt"/>
            </a:endParaRPr>
          </a:p>
          <a:p>
            <a:pPr marL="171450" indent="-171450">
              <a:buFont typeface="Arial,Sans-Serif"/>
              <a:buChar char="•"/>
            </a:pPr>
            <a:r>
              <a:rPr lang="en-AU" sz="1000">
                <a:solidFill>
                  <a:schemeClr val="tx1"/>
                </a:solidFill>
                <a:latin typeface="Arial"/>
                <a:cs typeface="Arial"/>
              </a:rPr>
              <a:t>Machine Learning model building</a:t>
            </a:r>
            <a:endParaRPr lang="en-US" sz="1000">
              <a:solidFill>
                <a:schemeClr val="tx1"/>
              </a:solidFill>
              <a:latin typeface="Arial"/>
              <a:ea typeface="+mn-lt"/>
              <a:cs typeface="+mn-lt"/>
            </a:endParaRPr>
          </a:p>
          <a:p>
            <a:pPr marL="171450" indent="-171450">
              <a:buFont typeface="Arial,Sans-Serif"/>
              <a:buChar char="•"/>
            </a:pPr>
            <a:r>
              <a:rPr lang="en-AU" sz="1000">
                <a:solidFill>
                  <a:schemeClr val="tx1"/>
                </a:solidFill>
                <a:latin typeface="Arial"/>
                <a:cs typeface="Arial"/>
              </a:rPr>
              <a:t>Data Analysis</a:t>
            </a:r>
            <a:endParaRPr lang="en-US" sz="1000">
              <a:solidFill>
                <a:schemeClr val="tx1"/>
              </a:solidFill>
              <a:latin typeface="Arial"/>
              <a:ea typeface="+mn-lt"/>
              <a:cs typeface="+mn-lt"/>
            </a:endParaRPr>
          </a:p>
          <a:p>
            <a:pPr marL="171450" indent="-171450">
              <a:buFont typeface="Arial,Sans-Serif"/>
              <a:buChar char="•"/>
            </a:pPr>
            <a:r>
              <a:rPr lang="en-AU" sz="1000">
                <a:solidFill>
                  <a:schemeClr val="tx1"/>
                </a:solidFill>
                <a:latin typeface="Arial"/>
                <a:cs typeface="Arial"/>
              </a:rPr>
              <a:t>Statistical Modelling</a:t>
            </a:r>
            <a:endParaRPr lang="en-US" sz="1000">
              <a:solidFill>
                <a:schemeClr val="tx1"/>
              </a:solidFill>
              <a:latin typeface="Arial"/>
              <a:ea typeface="+mn-lt"/>
              <a:cs typeface="+mn-lt"/>
            </a:endParaRPr>
          </a:p>
          <a:p>
            <a:endParaRPr lang="en-AU" sz="1000" b="1">
              <a:solidFill>
                <a:schemeClr val="tx1"/>
              </a:solidFill>
              <a:latin typeface="Arial"/>
              <a:cs typeface="Arial"/>
            </a:endParaRPr>
          </a:p>
          <a:p>
            <a:r>
              <a:rPr lang="en-AU" sz="1000" b="1">
                <a:solidFill>
                  <a:schemeClr val="tx1"/>
                </a:solidFill>
                <a:latin typeface="Arial"/>
                <a:cs typeface="Arial"/>
              </a:rPr>
              <a:t>Contribution:</a:t>
            </a:r>
            <a:endParaRPr lang="en-AU" sz="1000">
              <a:solidFill>
                <a:schemeClr val="tx1"/>
              </a:solidFill>
              <a:latin typeface="Arial"/>
              <a:ea typeface="+mn-lt"/>
              <a:cs typeface="+mn-lt"/>
            </a:endParaRPr>
          </a:p>
          <a:p>
            <a:pPr marL="171450" indent="-171450">
              <a:buFont typeface="Arial"/>
              <a:buChar char="•"/>
            </a:pPr>
            <a:r>
              <a:rPr lang="en-AU" sz="1000">
                <a:solidFill>
                  <a:schemeClr val="tx1"/>
                </a:solidFill>
                <a:latin typeface="Arial"/>
                <a:cs typeface="Arial"/>
              </a:rPr>
              <a:t>Data extraction, cleaning, and preparation for cluster analysis</a:t>
            </a:r>
          </a:p>
          <a:p>
            <a:pPr marL="171450" indent="-171450">
              <a:buFont typeface="Arial,Sans-Serif"/>
              <a:buChar char="•"/>
            </a:pPr>
            <a:r>
              <a:rPr lang="en-AU" sz="1000">
                <a:solidFill>
                  <a:schemeClr val="tx1"/>
                </a:solidFill>
                <a:latin typeface="Arial"/>
                <a:ea typeface="+mn-lt"/>
                <a:cs typeface="Arial"/>
              </a:rPr>
              <a:t>Cluster analysis on time-series data and insights</a:t>
            </a:r>
          </a:p>
          <a:p>
            <a:pPr marL="171450" indent="-171450">
              <a:buFont typeface="Arial,Sans-Serif"/>
              <a:buChar char="•"/>
            </a:pPr>
            <a:r>
              <a:rPr lang="en-AU" sz="1000">
                <a:solidFill>
                  <a:schemeClr val="tx1"/>
                </a:solidFill>
                <a:latin typeface="Arial"/>
                <a:cs typeface="Arial"/>
              </a:rPr>
              <a:t>Documentation of the above</a:t>
            </a:r>
          </a:p>
          <a:p>
            <a:pPr marL="171450" indent="-171450">
              <a:buFont typeface="Arial,Sans-Serif"/>
              <a:buChar char="•"/>
            </a:pPr>
            <a:r>
              <a:rPr lang="en-AU" sz="1000">
                <a:solidFill>
                  <a:schemeClr val="tx1"/>
                </a:solidFill>
                <a:latin typeface="Arial"/>
                <a:cs typeface="Arial"/>
              </a:rPr>
              <a:t>Reviewed related works</a:t>
            </a:r>
            <a:endParaRPr lang="en-US" sz="1000">
              <a:solidFill>
                <a:schemeClr val="tx1"/>
              </a:solidFill>
              <a:latin typeface="Arial"/>
              <a:ea typeface="+mn-lt"/>
              <a:cs typeface="+mn-lt"/>
            </a:endParaRPr>
          </a:p>
          <a:p>
            <a:pPr marL="171450" indent="-171450">
              <a:buFont typeface="Arial,Sans-Serif"/>
              <a:buChar char="•"/>
            </a:pPr>
            <a:endParaRPr lang="en-AU" sz="1000">
              <a:solidFill>
                <a:schemeClr val="tx1"/>
              </a:solidFill>
              <a:latin typeface="Arial"/>
              <a:ea typeface="+mn-lt"/>
              <a:cs typeface="Arial"/>
            </a:endParaRPr>
          </a:p>
        </p:txBody>
      </p:sp>
      <p:sp>
        <p:nvSpPr>
          <p:cNvPr id="20" name="TextBox 19">
            <a:extLst>
              <a:ext uri="{FF2B5EF4-FFF2-40B4-BE49-F238E27FC236}">
                <a16:creationId xmlns:a16="http://schemas.microsoft.com/office/drawing/2014/main" id="{59C51AF2-B66D-08E1-7890-54EB764FC505}"/>
              </a:ext>
            </a:extLst>
          </p:cNvPr>
          <p:cNvSpPr txBox="1"/>
          <p:nvPr/>
        </p:nvSpPr>
        <p:spPr>
          <a:xfrm>
            <a:off x="6927237" y="1077349"/>
            <a:ext cx="992579" cy="261610"/>
          </a:xfrm>
          <a:prstGeom prst="rect">
            <a:avLst/>
          </a:prstGeom>
          <a:noFill/>
        </p:spPr>
        <p:txBody>
          <a:bodyPr wrap="none" rtlCol="0">
            <a:spAutoFit/>
          </a:bodyPr>
          <a:lstStyle/>
          <a:p>
            <a:pPr algn="ctr"/>
            <a:r>
              <a:rPr lang="en-AU" sz="1100" b="1">
                <a:latin typeface="Arial" panose="020B0604020202020204" pitchFamily="34" charset="0"/>
                <a:cs typeface="Arial" panose="020B0604020202020204" pitchFamily="34" charset="0"/>
              </a:rPr>
              <a:t>Yihan Wang</a:t>
            </a:r>
          </a:p>
        </p:txBody>
      </p:sp>
      <p:sp>
        <p:nvSpPr>
          <p:cNvPr id="21" name="TextBox 20">
            <a:extLst>
              <a:ext uri="{FF2B5EF4-FFF2-40B4-BE49-F238E27FC236}">
                <a16:creationId xmlns:a16="http://schemas.microsoft.com/office/drawing/2014/main" id="{5193F767-BA51-DD9A-E085-D0FF542424FB}"/>
              </a:ext>
            </a:extLst>
          </p:cNvPr>
          <p:cNvSpPr txBox="1"/>
          <p:nvPr/>
        </p:nvSpPr>
        <p:spPr>
          <a:xfrm>
            <a:off x="2895034" y="1077349"/>
            <a:ext cx="755336" cy="261610"/>
          </a:xfrm>
          <a:prstGeom prst="rect">
            <a:avLst/>
          </a:prstGeom>
          <a:noFill/>
        </p:spPr>
        <p:txBody>
          <a:bodyPr wrap="none" lIns="91440" tIns="45720" rIns="91440" bIns="45720" rtlCol="0" anchor="t">
            <a:spAutoFit/>
          </a:bodyPr>
          <a:lstStyle/>
          <a:p>
            <a:pPr algn="ctr"/>
            <a:r>
              <a:rPr lang="en-AU" sz="1100" b="1" err="1">
                <a:latin typeface="Arial"/>
                <a:cs typeface="Arial"/>
              </a:rPr>
              <a:t>Jiajie</a:t>
            </a:r>
            <a:r>
              <a:rPr lang="en-AU" sz="1100" b="1">
                <a:latin typeface="Arial"/>
                <a:cs typeface="Arial"/>
              </a:rPr>
              <a:t> Xu</a:t>
            </a:r>
            <a:endParaRPr lang="en-AU" sz="1100" b="1">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265C6456-E8CD-25E5-5280-5FB77F859ECD}"/>
              </a:ext>
            </a:extLst>
          </p:cNvPr>
          <p:cNvSpPr txBox="1"/>
          <p:nvPr/>
        </p:nvSpPr>
        <p:spPr>
          <a:xfrm>
            <a:off x="590244" y="1077349"/>
            <a:ext cx="1276311" cy="261610"/>
          </a:xfrm>
          <a:prstGeom prst="rect">
            <a:avLst/>
          </a:prstGeom>
          <a:noFill/>
        </p:spPr>
        <p:txBody>
          <a:bodyPr wrap="none" lIns="91440" tIns="45720" rIns="91440" bIns="45720" rtlCol="0" anchor="t">
            <a:spAutoFit/>
          </a:bodyPr>
          <a:lstStyle/>
          <a:p>
            <a:pPr algn="ctr"/>
            <a:r>
              <a:rPr lang="en-AU" sz="1100" b="1">
                <a:latin typeface="Arial"/>
                <a:cs typeface="Arial"/>
              </a:rPr>
              <a:t>Abhishek Yadav</a:t>
            </a:r>
            <a:endParaRPr lang="en-AU" sz="1100" b="1">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45345B1-D4E2-A107-682B-B65F1398123A}"/>
              </a:ext>
            </a:extLst>
          </p:cNvPr>
          <p:cNvSpPr txBox="1"/>
          <p:nvPr/>
        </p:nvSpPr>
        <p:spPr>
          <a:xfrm>
            <a:off x="9841872" y="1050715"/>
            <a:ext cx="1399742" cy="430887"/>
          </a:xfrm>
          <a:prstGeom prst="rect">
            <a:avLst/>
          </a:prstGeom>
          <a:noFill/>
        </p:spPr>
        <p:txBody>
          <a:bodyPr wrap="none" lIns="91440" tIns="45720" rIns="91440" bIns="45720" rtlCol="0" anchor="t">
            <a:spAutoFit/>
          </a:bodyPr>
          <a:lstStyle/>
          <a:p>
            <a:pPr algn="ctr"/>
            <a:r>
              <a:rPr lang="en-AU" sz="1100" b="1" dirty="0">
                <a:latin typeface="Arial"/>
                <a:cs typeface="Arial"/>
              </a:rPr>
              <a:t>Dr. Andres Munoz</a:t>
            </a:r>
            <a:br>
              <a:rPr lang="en-AU" sz="1100" b="1" dirty="0">
                <a:latin typeface="Arial" panose="020B0604020202020204" pitchFamily="34" charset="0"/>
                <a:cs typeface="Arial" panose="020B0604020202020204" pitchFamily="34" charset="0"/>
              </a:rPr>
            </a:br>
            <a:r>
              <a:rPr lang="en-AU" sz="1100" dirty="0">
                <a:latin typeface="Arial"/>
                <a:cs typeface="Arial"/>
              </a:rPr>
              <a:t>(Supervisor)</a:t>
            </a:r>
          </a:p>
        </p:txBody>
      </p:sp>
      <p:sp>
        <p:nvSpPr>
          <p:cNvPr id="24" name="TextBox 23">
            <a:extLst>
              <a:ext uri="{FF2B5EF4-FFF2-40B4-BE49-F238E27FC236}">
                <a16:creationId xmlns:a16="http://schemas.microsoft.com/office/drawing/2014/main" id="{16F8A7EF-ECF9-6E35-6A28-1F1AE9F3CD8B}"/>
              </a:ext>
            </a:extLst>
          </p:cNvPr>
          <p:cNvSpPr txBox="1"/>
          <p:nvPr/>
        </p:nvSpPr>
        <p:spPr>
          <a:xfrm>
            <a:off x="4625132" y="3591213"/>
            <a:ext cx="1761953" cy="2627086"/>
          </a:xfrm>
          <a:prstGeom prst="rect">
            <a:avLst/>
          </a:prstGeom>
          <a:noFill/>
        </p:spPr>
        <p:txBody>
          <a:bodyPr wrap="square" rtlCol="0">
            <a:noAutofit/>
          </a:bodyPr>
          <a:lstStyle/>
          <a:p>
            <a:r>
              <a:rPr lang="en-AU" sz="1000" b="1">
                <a:latin typeface="Arial" panose="020B0604020202020204" pitchFamily="34" charset="0"/>
                <a:cs typeface="Arial" panose="020B0604020202020204" pitchFamily="34" charset="0"/>
              </a:rPr>
              <a:t>Skills:</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Client liaison</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Data Analysis</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Statistical Modelling</a:t>
            </a:r>
          </a:p>
          <a:p>
            <a:endParaRPr lang="en-AU" sz="1000" b="1">
              <a:latin typeface="Arial" panose="020B0604020202020204" pitchFamily="34" charset="0"/>
              <a:cs typeface="Arial" panose="020B0604020202020204" pitchFamily="34" charset="0"/>
            </a:endParaRPr>
          </a:p>
          <a:p>
            <a:r>
              <a:rPr lang="en-AU" sz="1000" b="1">
                <a:latin typeface="Arial" panose="020B0604020202020204" pitchFamily="34" charset="0"/>
                <a:cs typeface="Arial" panose="020B0604020202020204" pitchFamily="34" charset="0"/>
              </a:rPr>
              <a:t>Contribution:</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Co-ordinated meetings</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Reviewed related works</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Analysed data and created ER diagram</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Time-series preliminary modelling using dynamic time warping</a:t>
            </a:r>
          </a:p>
        </p:txBody>
      </p:sp>
      <p:pic>
        <p:nvPicPr>
          <p:cNvPr id="2050" name="Picture 2" descr="profile icon">
            <a:extLst>
              <a:ext uri="{FF2B5EF4-FFF2-40B4-BE49-F238E27FC236}">
                <a16:creationId xmlns:a16="http://schemas.microsoft.com/office/drawing/2014/main" id="{5772BD5D-8079-739D-2A89-9471055B8E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88" b="4191"/>
          <a:stretch/>
        </p:blipFill>
        <p:spPr bwMode="auto">
          <a:xfrm>
            <a:off x="9644768" y="1481602"/>
            <a:ext cx="1779348" cy="1764749"/>
          </a:xfrm>
          <a:prstGeom prst="rect">
            <a:avLst/>
          </a:prstGeom>
          <a:ln w="19050">
            <a:solidFill>
              <a:schemeClr val="tx1"/>
            </a:solidFill>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6729ACEB-261A-4635-DB2B-98A823DAA2B7}"/>
              </a:ext>
            </a:extLst>
          </p:cNvPr>
          <p:cNvSpPr/>
          <p:nvPr/>
        </p:nvSpPr>
        <p:spPr>
          <a:xfrm>
            <a:off x="9652377" y="3520795"/>
            <a:ext cx="1778731" cy="26970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1100" b="1"/>
              <a:t>ROLE</a:t>
            </a:r>
            <a:endParaRPr lang="en-AU" sz="1100"/>
          </a:p>
        </p:txBody>
      </p:sp>
      <p:sp>
        <p:nvSpPr>
          <p:cNvPr id="25" name="Isosceles Triangle 24">
            <a:extLst>
              <a:ext uri="{FF2B5EF4-FFF2-40B4-BE49-F238E27FC236}">
                <a16:creationId xmlns:a16="http://schemas.microsoft.com/office/drawing/2014/main" id="{78662AB5-6F8C-AEC3-701B-5514F27C945C}"/>
              </a:ext>
            </a:extLst>
          </p:cNvPr>
          <p:cNvSpPr/>
          <p:nvPr/>
        </p:nvSpPr>
        <p:spPr>
          <a:xfrm rot="10800000">
            <a:off x="5131923" y="3327284"/>
            <a:ext cx="660864" cy="10644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Isosceles Triangle 27">
            <a:extLst>
              <a:ext uri="{FF2B5EF4-FFF2-40B4-BE49-F238E27FC236}">
                <a16:creationId xmlns:a16="http://schemas.microsoft.com/office/drawing/2014/main" id="{730E4C0D-A4F0-0438-F5EB-9FCC9D618CB2}"/>
              </a:ext>
            </a:extLst>
          </p:cNvPr>
          <p:cNvSpPr/>
          <p:nvPr/>
        </p:nvSpPr>
        <p:spPr>
          <a:xfrm rot="10800000">
            <a:off x="7221193" y="3327284"/>
            <a:ext cx="660864" cy="10644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Isosceles Triangle 28">
            <a:extLst>
              <a:ext uri="{FF2B5EF4-FFF2-40B4-BE49-F238E27FC236}">
                <a16:creationId xmlns:a16="http://schemas.microsoft.com/office/drawing/2014/main" id="{408908E0-B058-7802-362C-2AE63D6DFD23}"/>
              </a:ext>
            </a:extLst>
          </p:cNvPr>
          <p:cNvSpPr/>
          <p:nvPr/>
        </p:nvSpPr>
        <p:spPr>
          <a:xfrm rot="10800000">
            <a:off x="10204010" y="3327284"/>
            <a:ext cx="660864" cy="10644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Isosceles Triangle 29">
            <a:extLst>
              <a:ext uri="{FF2B5EF4-FFF2-40B4-BE49-F238E27FC236}">
                <a16:creationId xmlns:a16="http://schemas.microsoft.com/office/drawing/2014/main" id="{4EB62D9C-A185-6F75-3D2E-1BBB86AFAAF7}"/>
              </a:ext>
            </a:extLst>
          </p:cNvPr>
          <p:cNvSpPr/>
          <p:nvPr/>
        </p:nvSpPr>
        <p:spPr>
          <a:xfrm rot="10800000">
            <a:off x="3028448" y="3327284"/>
            <a:ext cx="660864" cy="10644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Isosceles Triangle 30">
            <a:extLst>
              <a:ext uri="{FF2B5EF4-FFF2-40B4-BE49-F238E27FC236}">
                <a16:creationId xmlns:a16="http://schemas.microsoft.com/office/drawing/2014/main" id="{76C19914-2238-929F-A6C1-D063CF1DB3AE}"/>
              </a:ext>
            </a:extLst>
          </p:cNvPr>
          <p:cNvSpPr/>
          <p:nvPr/>
        </p:nvSpPr>
        <p:spPr>
          <a:xfrm rot="10800000">
            <a:off x="911916" y="3327284"/>
            <a:ext cx="640544" cy="10644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TextBox 31">
            <a:extLst>
              <a:ext uri="{FF2B5EF4-FFF2-40B4-BE49-F238E27FC236}">
                <a16:creationId xmlns:a16="http://schemas.microsoft.com/office/drawing/2014/main" id="{804A2BAC-8DDA-49A9-BE99-45F368176441}"/>
              </a:ext>
            </a:extLst>
          </p:cNvPr>
          <p:cNvSpPr txBox="1"/>
          <p:nvPr/>
        </p:nvSpPr>
        <p:spPr>
          <a:xfrm>
            <a:off x="9684317" y="3607639"/>
            <a:ext cx="1761953" cy="2627086"/>
          </a:xfrm>
          <a:prstGeom prst="rect">
            <a:avLst/>
          </a:prstGeom>
          <a:noFill/>
        </p:spPr>
        <p:txBody>
          <a:bodyPr wrap="square" rtlCol="0">
            <a:noAutofit/>
          </a:bodyPr>
          <a:lstStyle/>
          <a:p>
            <a:r>
              <a:rPr lang="en-AU" sz="1000" b="1">
                <a:latin typeface="Arial" panose="020B0604020202020204" pitchFamily="34" charset="0"/>
                <a:cs typeface="Arial" panose="020B0604020202020204" pitchFamily="34" charset="0"/>
              </a:rPr>
              <a:t>Skills:</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Optimisation Technologies</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Integrated Methodologies and Applications</a:t>
            </a:r>
          </a:p>
          <a:p>
            <a:endParaRPr lang="en-AU" sz="1000" b="1">
              <a:latin typeface="Arial" panose="020B0604020202020204" pitchFamily="34" charset="0"/>
              <a:cs typeface="Arial" panose="020B0604020202020204" pitchFamily="34" charset="0"/>
            </a:endParaRPr>
          </a:p>
          <a:p>
            <a:r>
              <a:rPr lang="en-AU" sz="1000" b="1">
                <a:latin typeface="Arial" panose="020B0604020202020204" pitchFamily="34" charset="0"/>
                <a:cs typeface="Arial" panose="020B0604020202020204" pitchFamily="34" charset="0"/>
              </a:rPr>
              <a:t>Contribution:</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Supervise in meetings</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Provide recommendations on team working</a:t>
            </a:r>
          </a:p>
          <a:p>
            <a:pPr marL="171450" indent="-171450">
              <a:buFont typeface="Arial" panose="020B0604020202020204" pitchFamily="34" charset="0"/>
              <a:buChar char="•"/>
            </a:pPr>
            <a:r>
              <a:rPr lang="en-AU" sz="1000">
                <a:latin typeface="Arial" panose="020B0604020202020204" pitchFamily="34" charset="0"/>
                <a:cs typeface="Arial" panose="020B0604020202020204" pitchFamily="34" charset="0"/>
              </a:rPr>
              <a:t>Provide guidance on technical topics</a:t>
            </a:r>
          </a:p>
        </p:txBody>
      </p:sp>
      <p:pic>
        <p:nvPicPr>
          <p:cNvPr id="3" name="Picture 3" descr="A picture containing outdoor&#10;&#10;Description automatically generated">
            <a:extLst>
              <a:ext uri="{FF2B5EF4-FFF2-40B4-BE49-F238E27FC236}">
                <a16:creationId xmlns:a16="http://schemas.microsoft.com/office/drawing/2014/main" id="{1F3D09EE-518F-D0B5-6B77-B88692B84A11}"/>
              </a:ext>
            </a:extLst>
          </p:cNvPr>
          <p:cNvPicPr>
            <a:picLocks noChangeAspect="1"/>
          </p:cNvPicPr>
          <p:nvPr/>
        </p:nvPicPr>
        <p:blipFill>
          <a:blip r:embed="rId5"/>
          <a:stretch>
            <a:fillRect/>
          </a:stretch>
        </p:blipFill>
        <p:spPr>
          <a:xfrm>
            <a:off x="419289" y="1477773"/>
            <a:ext cx="1753738" cy="1764305"/>
          </a:xfrm>
          <a:prstGeom prst="rect">
            <a:avLst/>
          </a:prstGeom>
          <a:ln w="19050">
            <a:solidFill>
              <a:schemeClr val="tx1"/>
            </a:solidFill>
          </a:ln>
        </p:spPr>
      </p:pic>
      <p:sp>
        <p:nvSpPr>
          <p:cNvPr id="2" name="TextBox 1">
            <a:extLst>
              <a:ext uri="{FF2B5EF4-FFF2-40B4-BE49-F238E27FC236}">
                <a16:creationId xmlns:a16="http://schemas.microsoft.com/office/drawing/2014/main" id="{5B3BB7E9-C2F9-0AF6-4890-0FC15CDC6244}"/>
              </a:ext>
            </a:extLst>
          </p:cNvPr>
          <p:cNvSpPr txBox="1"/>
          <p:nvPr/>
        </p:nvSpPr>
        <p:spPr>
          <a:xfrm>
            <a:off x="2470078" y="3584580"/>
            <a:ext cx="1758949"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1000" b="1">
                <a:latin typeface="Arial"/>
                <a:ea typeface="Calibri"/>
                <a:cs typeface="Arial"/>
              </a:rPr>
              <a:t>Skills:</a:t>
            </a:r>
            <a:endParaRPr lang="en-US" sz="1000">
              <a:ea typeface="+mn-lt"/>
              <a:cs typeface="+mn-lt"/>
            </a:endParaRPr>
          </a:p>
          <a:p>
            <a:pPr marL="171450" indent="-171450">
              <a:buFont typeface="Arial,Sans-Serif"/>
              <a:buChar char="•"/>
            </a:pPr>
            <a:r>
              <a:rPr lang="en-AU" sz="1000">
                <a:latin typeface="Arial"/>
                <a:ea typeface="Calibri"/>
                <a:cs typeface="Arial"/>
              </a:rPr>
              <a:t>Comprehensive data science model judgment</a:t>
            </a:r>
            <a:endParaRPr lang="en-AU" sz="1000">
              <a:latin typeface="Arial"/>
              <a:ea typeface="+mn-lt"/>
              <a:cs typeface="Arial"/>
            </a:endParaRPr>
          </a:p>
          <a:p>
            <a:pPr marL="171450" indent="-171450">
              <a:buFont typeface="Arial,Sans-Serif"/>
              <a:buChar char="•"/>
            </a:pPr>
            <a:r>
              <a:rPr lang="en-AU" sz="1000">
                <a:latin typeface="Arial"/>
                <a:ea typeface="Calibri"/>
                <a:cs typeface="Arial"/>
              </a:rPr>
              <a:t>Algorithm analysis and evaluation</a:t>
            </a:r>
            <a:endParaRPr lang="en-US" sz="1000">
              <a:ea typeface="+mn-lt"/>
              <a:cs typeface="+mn-lt"/>
            </a:endParaRPr>
          </a:p>
          <a:p>
            <a:endParaRPr lang="en-AU" sz="1000">
              <a:latin typeface="Calibri" panose="020F0502020204030204"/>
              <a:ea typeface="+mn-lt"/>
              <a:cs typeface="Calibri" panose="020F0502020204030204"/>
            </a:endParaRPr>
          </a:p>
          <a:p>
            <a:r>
              <a:rPr lang="en-AU" sz="1000" b="1">
                <a:latin typeface="Arial"/>
                <a:ea typeface="Calibri"/>
                <a:cs typeface="Arial"/>
              </a:rPr>
              <a:t>Contribution:</a:t>
            </a:r>
            <a:endParaRPr lang="en-AU" sz="1000">
              <a:ea typeface="+mn-lt"/>
              <a:cs typeface="+mn-lt"/>
            </a:endParaRPr>
          </a:p>
          <a:p>
            <a:pPr marL="171450" indent="-171450">
              <a:buFont typeface="Arial,Sans-Serif"/>
              <a:buChar char="•"/>
            </a:pPr>
            <a:r>
              <a:rPr lang="en-AU" sz="1000">
                <a:latin typeface="Arial"/>
                <a:ea typeface="Calibri"/>
                <a:cs typeface="Arial"/>
              </a:rPr>
              <a:t>Preliminary data science model selection </a:t>
            </a:r>
            <a:endParaRPr lang="en-AU" sz="1000">
              <a:latin typeface="Arial"/>
              <a:ea typeface="+mn-lt"/>
              <a:cs typeface="Arial"/>
            </a:endParaRPr>
          </a:p>
          <a:p>
            <a:pPr marL="171450" indent="-171450">
              <a:buFont typeface="Arial,Sans-Serif"/>
              <a:buChar char="•"/>
            </a:pPr>
            <a:r>
              <a:rPr lang="en-AU" sz="1000">
                <a:latin typeface="Arial"/>
                <a:ea typeface="+mn-lt"/>
                <a:cs typeface="Arial"/>
              </a:rPr>
              <a:t>Related-works collection</a:t>
            </a:r>
          </a:p>
          <a:p>
            <a:pPr marL="171450" indent="-171450">
              <a:buFont typeface="Arial,Sans-Serif"/>
              <a:buChar char="•"/>
            </a:pPr>
            <a:r>
              <a:rPr lang="en-AU" sz="1000">
                <a:latin typeface="Arial"/>
                <a:ea typeface="Calibri"/>
                <a:cs typeface="Arial"/>
              </a:rPr>
              <a:t>Preliminary task allocation with Gantt diagram next semester</a:t>
            </a:r>
          </a:p>
          <a:p>
            <a:pPr marL="171450" indent="-171450">
              <a:buFont typeface="Arial,Sans-Serif"/>
              <a:buChar char="•"/>
            </a:pPr>
            <a:r>
              <a:rPr lang="en-AU" sz="1000">
                <a:latin typeface="Arial"/>
                <a:ea typeface="Calibri"/>
                <a:cs typeface="Arial"/>
              </a:rPr>
              <a:t>GitHub management</a:t>
            </a:r>
            <a:endParaRPr lang="en-AU" sz="1000">
              <a:latin typeface="Arial"/>
              <a:ea typeface="+mn-lt"/>
              <a:cs typeface="Arial"/>
            </a:endParaRPr>
          </a:p>
          <a:p>
            <a:pPr marL="171450" indent="-171450">
              <a:buFont typeface="Arial,Sans-Serif"/>
              <a:buChar char="•"/>
            </a:pPr>
            <a:endParaRPr lang="en-AU">
              <a:ea typeface="+mn-lt"/>
              <a:cs typeface="+mn-lt"/>
            </a:endParaRPr>
          </a:p>
          <a:p>
            <a:endParaRPr lang="en-US">
              <a:ea typeface="Calibri"/>
              <a:cs typeface="Calibri"/>
            </a:endParaRPr>
          </a:p>
        </p:txBody>
      </p:sp>
      <p:pic>
        <p:nvPicPr>
          <p:cNvPr id="10" name="Picture 17" descr="A picture containing person, wall, indoor, young&#10;&#10;Description automatically generated">
            <a:extLst>
              <a:ext uri="{FF2B5EF4-FFF2-40B4-BE49-F238E27FC236}">
                <a16:creationId xmlns:a16="http://schemas.microsoft.com/office/drawing/2014/main" id="{B2B6D5A1-2249-3141-5D57-F3FAAEECAA15}"/>
              </a:ext>
            </a:extLst>
          </p:cNvPr>
          <p:cNvPicPr>
            <a:picLocks noChangeAspect="1"/>
          </p:cNvPicPr>
          <p:nvPr/>
        </p:nvPicPr>
        <p:blipFill>
          <a:blip r:embed="rId6"/>
          <a:stretch>
            <a:fillRect/>
          </a:stretch>
        </p:blipFill>
        <p:spPr>
          <a:xfrm>
            <a:off x="2461078" y="1473995"/>
            <a:ext cx="1781629" cy="1787293"/>
          </a:xfrm>
          <a:prstGeom prst="rect">
            <a:avLst/>
          </a:prstGeom>
          <a:ln w="19050">
            <a:solidFill>
              <a:schemeClr val="tx1"/>
            </a:solidFill>
          </a:ln>
        </p:spPr>
      </p:pic>
      <p:sp>
        <p:nvSpPr>
          <p:cNvPr id="33" name="TextBox 32">
            <a:extLst>
              <a:ext uri="{FF2B5EF4-FFF2-40B4-BE49-F238E27FC236}">
                <a16:creationId xmlns:a16="http://schemas.microsoft.com/office/drawing/2014/main" id="{FD7CA2C1-7230-C56F-B926-A9099959070D}"/>
              </a:ext>
            </a:extLst>
          </p:cNvPr>
          <p:cNvSpPr txBox="1"/>
          <p:nvPr/>
        </p:nvSpPr>
        <p:spPr>
          <a:xfrm>
            <a:off x="6715029" y="3506754"/>
            <a:ext cx="1717129" cy="264389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noAutofit/>
          </a:bodyPr>
          <a:lstStyle/>
          <a:p>
            <a:pPr marL="171450" indent="-171450">
              <a:buFont typeface="Arial" panose="020B0604020202020204" pitchFamily="34" charset="0"/>
              <a:buChar char="•"/>
            </a:pPr>
            <a:endParaRPr lang="en-AU" sz="1000">
              <a:latin typeface="Arial" panose="020B0604020202020204" pitchFamily="34" charset="0"/>
              <a:cs typeface="Arial" panose="020B0604020202020204" pitchFamily="34" charset="0"/>
            </a:endParaRPr>
          </a:p>
        </p:txBody>
      </p:sp>
      <p:pic>
        <p:nvPicPr>
          <p:cNvPr id="19" name="Picture 26">
            <a:extLst>
              <a:ext uri="{FF2B5EF4-FFF2-40B4-BE49-F238E27FC236}">
                <a16:creationId xmlns:a16="http://schemas.microsoft.com/office/drawing/2014/main" id="{AD889F78-1456-8838-F7A1-3EF9E2F61ACA}"/>
              </a:ext>
            </a:extLst>
          </p:cNvPr>
          <p:cNvPicPr>
            <a:picLocks noChangeAspect="1"/>
          </p:cNvPicPr>
          <p:nvPr/>
        </p:nvPicPr>
        <p:blipFill>
          <a:blip r:embed="rId7"/>
          <a:stretch>
            <a:fillRect/>
          </a:stretch>
        </p:blipFill>
        <p:spPr>
          <a:xfrm>
            <a:off x="6666488" y="1482490"/>
            <a:ext cx="1834929" cy="1765341"/>
          </a:xfrm>
          <a:prstGeom prst="rect">
            <a:avLst/>
          </a:prstGeom>
          <a:ln w="19050">
            <a:solidFill>
              <a:schemeClr val="tx1"/>
            </a:solidFill>
          </a:ln>
        </p:spPr>
      </p:pic>
      <p:sp>
        <p:nvSpPr>
          <p:cNvPr id="34" name="TextBox 33">
            <a:extLst>
              <a:ext uri="{FF2B5EF4-FFF2-40B4-BE49-F238E27FC236}">
                <a16:creationId xmlns:a16="http://schemas.microsoft.com/office/drawing/2014/main" id="{5679EA35-C076-76BA-428A-22861AF7F961}"/>
              </a:ext>
            </a:extLst>
          </p:cNvPr>
          <p:cNvSpPr txBox="1"/>
          <p:nvPr/>
        </p:nvSpPr>
        <p:spPr>
          <a:xfrm>
            <a:off x="6729656" y="3609501"/>
            <a:ext cx="1761953" cy="2171150"/>
          </a:xfrm>
          <a:prstGeom prst="rect">
            <a:avLst/>
          </a:prstGeom>
          <a:noFill/>
        </p:spPr>
        <p:txBody>
          <a:bodyPr wrap="square" rtlCol="0">
            <a:noAutofit/>
          </a:bodyPr>
          <a:lstStyle/>
          <a:p>
            <a:r>
              <a:rPr lang="en-AU" sz="1000" b="1">
                <a:latin typeface="Arial"/>
                <a:cs typeface="Arial"/>
              </a:rPr>
              <a:t>Skills:</a:t>
            </a:r>
            <a:endParaRPr lang="en-AU" sz="1000" b="1">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AU" sz="1000">
                <a:latin typeface="Arial"/>
                <a:cs typeface="Arial"/>
              </a:rPr>
              <a:t>Statistical Modelling</a:t>
            </a:r>
          </a:p>
          <a:p>
            <a:pPr marL="171450" indent="-171450">
              <a:buFont typeface="Arial" panose="020B0604020202020204" pitchFamily="34" charset="0"/>
              <a:buChar char="•"/>
            </a:pPr>
            <a:r>
              <a:rPr lang="en-AU" sz="1000">
                <a:latin typeface="Arial"/>
                <a:cs typeface="Arial"/>
              </a:rPr>
              <a:t>Data Analysis</a:t>
            </a:r>
            <a:endParaRPr lang="en-AU" sz="10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AU" sz="1000">
              <a:latin typeface="Arial" panose="020B0604020202020204" pitchFamily="34" charset="0"/>
              <a:cs typeface="Arial" panose="020B0604020202020204" pitchFamily="34" charset="0"/>
            </a:endParaRPr>
          </a:p>
          <a:p>
            <a:endParaRPr lang="en-AU" sz="1000" b="1">
              <a:latin typeface="Arial" panose="020B0604020202020204" pitchFamily="34" charset="0"/>
              <a:cs typeface="Arial" panose="020B0604020202020204" pitchFamily="34" charset="0"/>
            </a:endParaRPr>
          </a:p>
          <a:p>
            <a:r>
              <a:rPr lang="en-AU" sz="1000" b="1">
                <a:latin typeface="Arial"/>
                <a:cs typeface="Arial"/>
              </a:rPr>
              <a:t>Contribution:</a:t>
            </a:r>
          </a:p>
          <a:p>
            <a:pPr marL="171450" indent="-171450">
              <a:buFont typeface="Arial"/>
              <a:buChar char="•"/>
            </a:pPr>
            <a:r>
              <a:rPr lang="en-AU" sz="1000">
                <a:latin typeface="Arial"/>
                <a:cs typeface="Arial"/>
              </a:rPr>
              <a:t>Reviewed previous work related to the problem</a:t>
            </a:r>
            <a:endParaRPr lang="en-AU" sz="1000">
              <a:latin typeface="Arial" panose="020B0604020202020204" pitchFamily="34" charset="0"/>
              <a:cs typeface="Arial" panose="020B0604020202020204" pitchFamily="34" charset="0"/>
            </a:endParaRPr>
          </a:p>
          <a:p>
            <a:pPr marL="171450" indent="-171450">
              <a:buFont typeface="Arial"/>
              <a:buChar char="•"/>
            </a:pPr>
            <a:r>
              <a:rPr lang="en-AU" sz="1000">
                <a:latin typeface="Arial"/>
                <a:cs typeface="Arial"/>
              </a:rPr>
              <a:t>Model selection</a:t>
            </a:r>
          </a:p>
          <a:p>
            <a:pPr marL="171450" indent="-171450">
              <a:buFont typeface="Arial"/>
              <a:buChar char="•"/>
            </a:pPr>
            <a:r>
              <a:rPr lang="en-AU" sz="1000">
                <a:latin typeface="Arial"/>
                <a:cs typeface="Arial"/>
              </a:rPr>
              <a:t>Report writing</a:t>
            </a:r>
          </a:p>
          <a:p>
            <a:pPr marL="171450" indent="-171450">
              <a:buFont typeface="Arial"/>
              <a:buChar char="•"/>
            </a:pPr>
            <a:r>
              <a:rPr lang="en-AU" sz="1000">
                <a:latin typeface="Arial"/>
                <a:cs typeface="Arial"/>
              </a:rPr>
              <a:t>Data extraction and cleaning</a:t>
            </a:r>
            <a:endParaRPr lang="en-AU" sz="1000">
              <a:latin typeface="Arial" panose="020B0604020202020204" pitchFamily="34" charset="0"/>
              <a:cs typeface="Arial" panose="020B0604020202020204" pitchFamily="34" charset="0"/>
            </a:endParaRPr>
          </a:p>
          <a:p>
            <a:pPr marL="171450" indent="-171450">
              <a:buFont typeface="Arial"/>
              <a:buChar char="•"/>
            </a:pPr>
            <a:endParaRPr lang="en-AU" sz="1000" b="1">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AU" sz="100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5BC95D03-507D-A7AC-5FDC-67B63D10DBD2}"/>
              </a:ext>
            </a:extLst>
          </p:cNvPr>
          <p:cNvSpPr txBox="1"/>
          <p:nvPr/>
        </p:nvSpPr>
        <p:spPr>
          <a:xfrm>
            <a:off x="189232" y="100668"/>
            <a:ext cx="11755118" cy="369332"/>
          </a:xfrm>
          <a:prstGeom prst="rect">
            <a:avLst/>
          </a:prstGeom>
          <a:noFill/>
        </p:spPr>
        <p:txBody>
          <a:bodyPr wrap="square" rtlCol="0">
            <a:spAutoFit/>
          </a:bodyPr>
          <a:lstStyle/>
          <a:p>
            <a:r>
              <a:rPr lang="en-AU">
                <a:solidFill>
                  <a:schemeClr val="bg1"/>
                </a:solidFill>
                <a:latin typeface="Arial" panose="020B0604020202020204" pitchFamily="34" charset="0"/>
                <a:cs typeface="Arial" panose="020B0604020202020204" pitchFamily="34" charset="0"/>
              </a:rPr>
              <a:t>The team has 4 core members: Abhishek, </a:t>
            </a:r>
            <a:r>
              <a:rPr lang="en-AU" err="1">
                <a:solidFill>
                  <a:schemeClr val="bg1"/>
                </a:solidFill>
                <a:latin typeface="Arial" panose="020B0604020202020204" pitchFamily="34" charset="0"/>
                <a:cs typeface="Arial" panose="020B0604020202020204" pitchFamily="34" charset="0"/>
              </a:rPr>
              <a:t>Jiajie</a:t>
            </a:r>
            <a:r>
              <a:rPr lang="en-AU">
                <a:solidFill>
                  <a:schemeClr val="bg1"/>
                </a:solidFill>
                <a:latin typeface="Arial" panose="020B0604020202020204" pitchFamily="34" charset="0"/>
                <a:cs typeface="Arial" panose="020B0604020202020204" pitchFamily="34" charset="0"/>
              </a:rPr>
              <a:t>, Jerry and Yihan. Andres is our supervisor</a:t>
            </a:r>
          </a:p>
        </p:txBody>
      </p:sp>
    </p:spTree>
    <p:extLst>
      <p:ext uri="{BB962C8B-B14F-4D97-AF65-F5344CB8AC3E}">
        <p14:creationId xmlns:p14="http://schemas.microsoft.com/office/powerpoint/2010/main" val="1298363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ntellischool | EduGrowth">
            <a:extLst>
              <a:ext uri="{FF2B5EF4-FFF2-40B4-BE49-F238E27FC236}">
                <a16:creationId xmlns:a16="http://schemas.microsoft.com/office/drawing/2014/main" id="{D49CDC6B-F7C7-B3DE-78DB-389EB8E15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790" y="1434538"/>
            <a:ext cx="5455911" cy="8032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D5E54D-E4AA-2B4B-05E5-D0240F1054E6}"/>
              </a:ext>
            </a:extLst>
          </p:cNvPr>
          <p:cNvSpPr txBox="1"/>
          <p:nvPr/>
        </p:nvSpPr>
        <p:spPr>
          <a:xfrm>
            <a:off x="438790" y="2237239"/>
            <a:ext cx="5533766" cy="584775"/>
          </a:xfrm>
          <a:prstGeom prst="rect">
            <a:avLst/>
          </a:prstGeom>
          <a:noFill/>
        </p:spPr>
        <p:txBody>
          <a:bodyPr wrap="square" rtlCol="0">
            <a:spAutoFit/>
          </a:bodyPr>
          <a:lstStyle/>
          <a:p>
            <a:r>
              <a:rPr lang="en-AU" sz="1600">
                <a:latin typeface="Arial" panose="020B0604020202020204" pitchFamily="34" charset="0"/>
                <a:cs typeface="Arial" panose="020B0604020202020204" pitchFamily="34" charset="0"/>
              </a:rPr>
              <a:t>A cloud platform that leverages K-12 school data to serve automated analytics, indicators and performance insights.</a:t>
            </a:r>
          </a:p>
        </p:txBody>
      </p:sp>
      <p:grpSp>
        <p:nvGrpSpPr>
          <p:cNvPr id="22" name="Group 21">
            <a:extLst>
              <a:ext uri="{FF2B5EF4-FFF2-40B4-BE49-F238E27FC236}">
                <a16:creationId xmlns:a16="http://schemas.microsoft.com/office/drawing/2014/main" id="{A0C5A736-8C5A-08E1-7D66-3449F0C6FEFC}"/>
              </a:ext>
            </a:extLst>
          </p:cNvPr>
          <p:cNvGrpSpPr/>
          <p:nvPr/>
        </p:nvGrpSpPr>
        <p:grpSpPr>
          <a:xfrm>
            <a:off x="6516757" y="1434538"/>
            <a:ext cx="4644300" cy="4215801"/>
            <a:chOff x="6769333" y="1811170"/>
            <a:chExt cx="4644300" cy="4215801"/>
          </a:xfrm>
        </p:grpSpPr>
        <p:pic>
          <p:nvPicPr>
            <p:cNvPr id="19" name="Picture 18">
              <a:extLst>
                <a:ext uri="{FF2B5EF4-FFF2-40B4-BE49-F238E27FC236}">
                  <a16:creationId xmlns:a16="http://schemas.microsoft.com/office/drawing/2014/main" id="{951C92A0-6924-BFE0-AFB1-75FA35B023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69333" y="1811170"/>
              <a:ext cx="4644300" cy="2666833"/>
            </a:xfrm>
            <a:prstGeom prst="rect">
              <a:avLst/>
            </a:prstGeom>
          </p:spPr>
        </p:pic>
        <p:pic>
          <p:nvPicPr>
            <p:cNvPr id="21" name="Picture 20">
              <a:extLst>
                <a:ext uri="{FF2B5EF4-FFF2-40B4-BE49-F238E27FC236}">
                  <a16:creationId xmlns:a16="http://schemas.microsoft.com/office/drawing/2014/main" id="{14F4E789-3555-5A42-3AC2-1B7E4190D38E}"/>
                </a:ext>
              </a:extLst>
            </p:cNvPr>
            <p:cNvPicPr>
              <a:picLocks noChangeAspect="1"/>
            </p:cNvPicPr>
            <p:nvPr/>
          </p:nvPicPr>
          <p:blipFill>
            <a:blip r:embed="rId5"/>
            <a:stretch>
              <a:fillRect/>
            </a:stretch>
          </p:blipFill>
          <p:spPr>
            <a:xfrm>
              <a:off x="6769333" y="4490417"/>
              <a:ext cx="4587788" cy="1536554"/>
            </a:xfrm>
            <a:prstGeom prst="rect">
              <a:avLst/>
            </a:prstGeom>
          </p:spPr>
        </p:pic>
      </p:grpSp>
      <p:pic>
        <p:nvPicPr>
          <p:cNvPr id="1032" name="Picture 8" descr="Schoolbox | EduGrowth">
            <a:extLst>
              <a:ext uri="{FF2B5EF4-FFF2-40B4-BE49-F238E27FC236}">
                <a16:creationId xmlns:a16="http://schemas.microsoft.com/office/drawing/2014/main" id="{DC558D8C-E80B-DA24-431D-60F34CFDC3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790" y="4177700"/>
            <a:ext cx="2264909" cy="4441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chool Calendar | SIMON Help">
            <a:extLst>
              <a:ext uri="{FF2B5EF4-FFF2-40B4-BE49-F238E27FC236}">
                <a16:creationId xmlns:a16="http://schemas.microsoft.com/office/drawing/2014/main" id="{49A0ABCF-DB80-FACC-BCAB-94870148BD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790" y="4913693"/>
            <a:ext cx="1557189" cy="54417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ntellischool | EduGrowth">
            <a:extLst>
              <a:ext uri="{FF2B5EF4-FFF2-40B4-BE49-F238E27FC236}">
                <a16:creationId xmlns:a16="http://schemas.microsoft.com/office/drawing/2014/main" id="{EDC66872-AB6F-B7C3-FA05-B9A23F899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449" y="4233046"/>
            <a:ext cx="2264909" cy="3334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ntellischool | EduGrowth">
            <a:extLst>
              <a:ext uri="{FF2B5EF4-FFF2-40B4-BE49-F238E27FC236}">
                <a16:creationId xmlns:a16="http://schemas.microsoft.com/office/drawing/2014/main" id="{98E6684B-80E1-C7F8-D9AD-B021DB18A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449" y="5019059"/>
            <a:ext cx="2264909" cy="33344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B2D7968-9246-CF16-8920-8E648FB4135E}"/>
              </a:ext>
            </a:extLst>
          </p:cNvPr>
          <p:cNvSpPr txBox="1"/>
          <p:nvPr/>
        </p:nvSpPr>
        <p:spPr>
          <a:xfrm>
            <a:off x="2650308" y="4045325"/>
            <a:ext cx="736108" cy="646331"/>
          </a:xfrm>
          <a:prstGeom prst="rect">
            <a:avLst/>
          </a:prstGeom>
          <a:noFill/>
        </p:spPr>
        <p:txBody>
          <a:bodyPr wrap="square" rtlCol="0">
            <a:spAutoFit/>
          </a:bodyPr>
          <a:lstStyle/>
          <a:p>
            <a:pPr algn="ctr"/>
            <a:r>
              <a:rPr lang="en-AU" sz="3600" b="1">
                <a:solidFill>
                  <a:schemeClr val="accent1">
                    <a:lumMod val="75000"/>
                  </a:schemeClr>
                </a:solidFill>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740EA2CA-E916-1E2B-A3E6-FEA11A05F4B2}"/>
              </a:ext>
            </a:extLst>
          </p:cNvPr>
          <p:cNvSpPr txBox="1"/>
          <p:nvPr/>
        </p:nvSpPr>
        <p:spPr>
          <a:xfrm>
            <a:off x="2650308" y="4831339"/>
            <a:ext cx="736108" cy="646331"/>
          </a:xfrm>
          <a:prstGeom prst="rect">
            <a:avLst/>
          </a:prstGeom>
          <a:noFill/>
        </p:spPr>
        <p:txBody>
          <a:bodyPr wrap="square" rtlCol="0">
            <a:spAutoFit/>
          </a:bodyPr>
          <a:lstStyle/>
          <a:p>
            <a:pPr algn="ctr"/>
            <a:r>
              <a:rPr lang="en-AU" sz="3600" b="1">
                <a:solidFill>
                  <a:schemeClr val="accent1">
                    <a:lumMod val="75000"/>
                  </a:schemeClr>
                </a:solidFill>
                <a:latin typeface="Arial" panose="020B0604020202020204" pitchFamily="34" charset="0"/>
                <a:cs typeface="Arial" panose="020B0604020202020204" pitchFamily="34" charset="0"/>
              </a:rPr>
              <a:t>+</a:t>
            </a:r>
          </a:p>
        </p:txBody>
      </p:sp>
      <p:sp>
        <p:nvSpPr>
          <p:cNvPr id="29" name="TextBox 28">
            <a:extLst>
              <a:ext uri="{FF2B5EF4-FFF2-40B4-BE49-F238E27FC236}">
                <a16:creationId xmlns:a16="http://schemas.microsoft.com/office/drawing/2014/main" id="{47980E5E-E45F-C13A-D9E3-AA7064935C84}"/>
              </a:ext>
            </a:extLst>
          </p:cNvPr>
          <p:cNvSpPr txBox="1"/>
          <p:nvPr/>
        </p:nvSpPr>
        <p:spPr>
          <a:xfrm>
            <a:off x="438789" y="3735849"/>
            <a:ext cx="4076442" cy="261610"/>
          </a:xfrm>
          <a:prstGeom prst="rect">
            <a:avLst/>
          </a:prstGeom>
          <a:noFill/>
        </p:spPr>
        <p:txBody>
          <a:bodyPr wrap="square" rtlCol="0">
            <a:spAutoFit/>
          </a:bodyPr>
          <a:lstStyle/>
          <a:p>
            <a:r>
              <a:rPr lang="en-AU" sz="1100" b="1" err="1">
                <a:latin typeface="Arial" panose="020B0604020202020204" pitchFamily="34" charset="0"/>
                <a:cs typeface="Arial" panose="020B0604020202020204" pitchFamily="34" charset="0"/>
              </a:rPr>
              <a:t>Intellischool’s</a:t>
            </a:r>
            <a:r>
              <a:rPr lang="en-AU" sz="1100" b="1">
                <a:latin typeface="Arial" panose="020B0604020202020204" pitchFamily="34" charset="0"/>
                <a:cs typeface="Arial" panose="020B0604020202020204" pitchFamily="34" charset="0"/>
              </a:rPr>
              <a:t> LMS Data Platform Partnerships</a:t>
            </a:r>
          </a:p>
        </p:txBody>
      </p:sp>
      <p:sp>
        <p:nvSpPr>
          <p:cNvPr id="15" name="TextBox 14">
            <a:extLst>
              <a:ext uri="{FF2B5EF4-FFF2-40B4-BE49-F238E27FC236}">
                <a16:creationId xmlns:a16="http://schemas.microsoft.com/office/drawing/2014/main" id="{B140C7E0-AD8B-EA91-66AC-0241D9A4212B}"/>
              </a:ext>
            </a:extLst>
          </p:cNvPr>
          <p:cNvSpPr txBox="1"/>
          <p:nvPr/>
        </p:nvSpPr>
        <p:spPr>
          <a:xfrm>
            <a:off x="189232" y="100668"/>
            <a:ext cx="11755118" cy="646331"/>
          </a:xfrm>
          <a:prstGeom prst="rect">
            <a:avLst/>
          </a:prstGeom>
          <a:noFill/>
        </p:spPr>
        <p:txBody>
          <a:bodyPr wrap="square" rtlCol="0">
            <a:spAutoFit/>
          </a:bodyPr>
          <a:lstStyle/>
          <a:p>
            <a:r>
              <a:rPr lang="en-AU" err="1">
                <a:solidFill>
                  <a:schemeClr val="bg1"/>
                </a:solidFill>
                <a:latin typeface="Arial" panose="020B0604020202020204" pitchFamily="34" charset="0"/>
                <a:cs typeface="Arial" panose="020B0604020202020204" pitchFamily="34" charset="0"/>
              </a:rPr>
              <a:t>Intellischool</a:t>
            </a:r>
            <a:r>
              <a:rPr lang="en-AU">
                <a:solidFill>
                  <a:schemeClr val="bg1"/>
                </a:solidFill>
                <a:latin typeface="Arial" panose="020B0604020202020204" pitchFamily="34" charset="0"/>
                <a:cs typeface="Arial" panose="020B0604020202020204" pitchFamily="34" charset="0"/>
              </a:rPr>
              <a:t> partners with global education data platforms to leverage their data and provide unique insights on</a:t>
            </a:r>
            <a:br>
              <a:rPr lang="en-AU">
                <a:solidFill>
                  <a:schemeClr val="bg1"/>
                </a:solidFill>
                <a:latin typeface="Arial" panose="020B0604020202020204" pitchFamily="34" charset="0"/>
                <a:cs typeface="Arial" panose="020B0604020202020204" pitchFamily="34" charset="0"/>
              </a:rPr>
            </a:br>
            <a:r>
              <a:rPr lang="en-AU">
                <a:solidFill>
                  <a:schemeClr val="bg1"/>
                </a:solidFill>
                <a:latin typeface="Arial" panose="020B0604020202020204" pitchFamily="34" charset="0"/>
                <a:cs typeface="Arial" panose="020B0604020202020204" pitchFamily="34" charset="0"/>
              </a:rPr>
              <a:t>students and teachers</a:t>
            </a:r>
          </a:p>
        </p:txBody>
      </p:sp>
      <p:pic>
        <p:nvPicPr>
          <p:cNvPr id="2" name="Picture 2" descr="Icon&#10;&#10;Description automatically generated">
            <a:extLst>
              <a:ext uri="{FF2B5EF4-FFF2-40B4-BE49-F238E27FC236}">
                <a16:creationId xmlns:a16="http://schemas.microsoft.com/office/drawing/2014/main" id="{A92C0D2F-765F-1F02-99F7-9422E9A675AF}"/>
              </a:ext>
            </a:extLst>
          </p:cNvPr>
          <p:cNvPicPr>
            <a:picLocks noChangeAspect="1"/>
          </p:cNvPicPr>
          <p:nvPr/>
        </p:nvPicPr>
        <p:blipFill>
          <a:blip r:embed="rId8"/>
          <a:stretch>
            <a:fillRect/>
          </a:stretch>
        </p:blipFill>
        <p:spPr>
          <a:xfrm>
            <a:off x="370115" y="5756408"/>
            <a:ext cx="1836058" cy="439698"/>
          </a:xfrm>
          <a:prstGeom prst="rect">
            <a:avLst/>
          </a:prstGeom>
        </p:spPr>
      </p:pic>
      <p:sp>
        <p:nvSpPr>
          <p:cNvPr id="16" name="TextBox 15">
            <a:extLst>
              <a:ext uri="{FF2B5EF4-FFF2-40B4-BE49-F238E27FC236}">
                <a16:creationId xmlns:a16="http://schemas.microsoft.com/office/drawing/2014/main" id="{EA14BD50-0A81-B913-009D-72191DC46DDD}"/>
              </a:ext>
            </a:extLst>
          </p:cNvPr>
          <p:cNvSpPr txBox="1"/>
          <p:nvPr/>
        </p:nvSpPr>
        <p:spPr>
          <a:xfrm>
            <a:off x="2650307" y="5651395"/>
            <a:ext cx="736108" cy="646331"/>
          </a:xfrm>
          <a:prstGeom prst="rect">
            <a:avLst/>
          </a:prstGeom>
          <a:noFill/>
        </p:spPr>
        <p:txBody>
          <a:bodyPr wrap="square" rtlCol="0">
            <a:spAutoFit/>
          </a:bodyPr>
          <a:lstStyle/>
          <a:p>
            <a:pPr algn="ctr"/>
            <a:r>
              <a:rPr lang="en-AU" sz="3600" b="1">
                <a:solidFill>
                  <a:schemeClr val="accent1">
                    <a:lumMod val="75000"/>
                  </a:schemeClr>
                </a:solidFill>
                <a:latin typeface="Arial" panose="020B0604020202020204" pitchFamily="34" charset="0"/>
                <a:cs typeface="Arial" panose="020B0604020202020204" pitchFamily="34" charset="0"/>
              </a:rPr>
              <a:t>+</a:t>
            </a:r>
          </a:p>
        </p:txBody>
      </p:sp>
      <p:pic>
        <p:nvPicPr>
          <p:cNvPr id="17" name="Picture 6" descr="Intellischool | EduGrowth">
            <a:extLst>
              <a:ext uri="{FF2B5EF4-FFF2-40B4-BE49-F238E27FC236}">
                <a16:creationId xmlns:a16="http://schemas.microsoft.com/office/drawing/2014/main" id="{5A01ABD1-9093-5E48-E0D6-15757035E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448" y="5810087"/>
            <a:ext cx="2264909" cy="33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270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E12858-686B-A708-617C-CA53701AB7C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D5182300-5853-B9FA-AC67-4C5709F3E594}"/>
              </a:ext>
            </a:extLst>
          </p:cNvPr>
          <p:cNvSpPr txBox="1"/>
          <p:nvPr/>
        </p:nvSpPr>
        <p:spPr>
          <a:xfrm>
            <a:off x="243074" y="1303286"/>
            <a:ext cx="5002862"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mn-lt"/>
                <a:cs typeface="+mn-lt"/>
              </a:rPr>
              <a:t>Children Check</a:t>
            </a:r>
          </a:p>
          <a:p>
            <a:endParaRPr lang="en-US" sz="2800" b="1">
              <a:ea typeface="+mn-lt"/>
              <a:cs typeface="+mn-lt"/>
            </a:endParaRPr>
          </a:p>
          <a:p>
            <a:r>
              <a:rPr lang="en-US" sz="2800" b="1">
                <a:ea typeface="+mn-lt"/>
                <a:cs typeface="+mn-lt"/>
              </a:rPr>
              <a:t>Working Tools</a:t>
            </a:r>
          </a:p>
          <a:p>
            <a:pPr marL="342900" indent="-342900">
              <a:buFont typeface="Arial"/>
              <a:buChar char="•"/>
            </a:pPr>
            <a:r>
              <a:rPr lang="en-US" sz="2800">
                <a:ea typeface="+mn-lt"/>
                <a:cs typeface="+mn-lt"/>
              </a:rPr>
              <a:t>4 Windows remote machines</a:t>
            </a:r>
            <a:endParaRPr lang="en-US" sz="2800">
              <a:cs typeface="Calibri" panose="020F0502020204030204"/>
            </a:endParaRPr>
          </a:p>
          <a:p>
            <a:pPr marL="342900" indent="-342900">
              <a:buFont typeface="Arial"/>
              <a:buChar char="•"/>
            </a:pPr>
            <a:r>
              <a:rPr lang="en-US" sz="2800">
                <a:ea typeface="+mn-lt"/>
                <a:cs typeface="+mn-lt"/>
              </a:rPr>
              <a:t>Azure Data platform</a:t>
            </a:r>
            <a:endParaRPr lang="en-US" sz="2800">
              <a:cs typeface="Calibri" panose="020F0502020204030204"/>
            </a:endParaRPr>
          </a:p>
          <a:p>
            <a:pPr marL="342900" indent="-342900">
              <a:buFont typeface="Arial"/>
              <a:buChar char="•"/>
            </a:pPr>
            <a:r>
              <a:rPr lang="en-US" sz="2800">
                <a:ea typeface="+mn-lt"/>
                <a:cs typeface="+mn-lt"/>
              </a:rPr>
              <a:t>PostgreSQL</a:t>
            </a:r>
          </a:p>
          <a:p>
            <a:pPr marL="342900" indent="-342900">
              <a:buFont typeface="Arial"/>
              <a:buChar char="•"/>
            </a:pPr>
            <a:r>
              <a:rPr lang="en-US" sz="2800" err="1">
                <a:ea typeface="+mn-lt"/>
                <a:cs typeface="+mn-lt"/>
              </a:rPr>
              <a:t>Jupyter</a:t>
            </a:r>
            <a:r>
              <a:rPr lang="en-US" sz="2800">
                <a:ea typeface="+mn-lt"/>
                <a:cs typeface="+mn-lt"/>
              </a:rPr>
              <a:t> notebook</a:t>
            </a:r>
          </a:p>
        </p:txBody>
      </p:sp>
      <p:sp>
        <p:nvSpPr>
          <p:cNvPr id="5" name="TextBox 4">
            <a:extLst>
              <a:ext uri="{FF2B5EF4-FFF2-40B4-BE49-F238E27FC236}">
                <a16:creationId xmlns:a16="http://schemas.microsoft.com/office/drawing/2014/main" id="{0183DB2D-7EAC-DFAE-F77B-BA5C91096E90}"/>
              </a:ext>
            </a:extLst>
          </p:cNvPr>
          <p:cNvSpPr txBox="1"/>
          <p:nvPr/>
        </p:nvSpPr>
        <p:spPr>
          <a:xfrm>
            <a:off x="413657" y="23948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Arial"/>
                <a:cs typeface="Arial"/>
              </a:rPr>
              <a:t>Basic Setups</a:t>
            </a:r>
          </a:p>
        </p:txBody>
      </p:sp>
      <p:sp>
        <p:nvSpPr>
          <p:cNvPr id="6" name="TextBox 5">
            <a:extLst>
              <a:ext uri="{FF2B5EF4-FFF2-40B4-BE49-F238E27FC236}">
                <a16:creationId xmlns:a16="http://schemas.microsoft.com/office/drawing/2014/main" id="{CDD4C97F-A6FB-5C74-01B5-DB072DC0E984}"/>
              </a:ext>
            </a:extLst>
          </p:cNvPr>
          <p:cNvSpPr txBox="1"/>
          <p:nvPr/>
        </p:nvSpPr>
        <p:spPr>
          <a:xfrm>
            <a:off x="243074" y="4777728"/>
            <a:ext cx="44813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rial"/>
                <a:cs typeface="Segoe UI"/>
              </a:rPr>
              <a:t>Fortnightly Client Meetings</a:t>
            </a:r>
          </a:p>
          <a:p>
            <a:pPr marL="342900" indent="-342900">
              <a:buFont typeface="Arial"/>
              <a:buChar char="•"/>
            </a:pPr>
            <a:r>
              <a:rPr lang="en-US" sz="2400">
                <a:latin typeface="Arial"/>
                <a:cs typeface="Segoe UI"/>
              </a:rPr>
              <a:t>Teams​</a:t>
            </a:r>
            <a:endParaRPr lang="en-US">
              <a:cs typeface="Calibri"/>
            </a:endParaRPr>
          </a:p>
          <a:p>
            <a:pPr marL="342900" indent="-342900">
              <a:buFont typeface="Arial"/>
              <a:buChar char="•"/>
            </a:pPr>
            <a:r>
              <a:rPr lang="en-US" sz="2400">
                <a:latin typeface="Arial"/>
                <a:cs typeface="Segoe UI"/>
              </a:rPr>
              <a:t>Slack</a:t>
            </a:r>
          </a:p>
        </p:txBody>
      </p:sp>
      <p:sp>
        <p:nvSpPr>
          <p:cNvPr id="7" name="TextBox 6">
            <a:extLst>
              <a:ext uri="{FF2B5EF4-FFF2-40B4-BE49-F238E27FC236}">
                <a16:creationId xmlns:a16="http://schemas.microsoft.com/office/drawing/2014/main" id="{4287FF03-3E05-7C14-619E-6375FDA3CB0D}"/>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8" name="Picture 8">
            <a:extLst>
              <a:ext uri="{FF2B5EF4-FFF2-40B4-BE49-F238E27FC236}">
                <a16:creationId xmlns:a16="http://schemas.microsoft.com/office/drawing/2014/main" id="{C375C50F-948C-0DF5-C574-5F84411E4BE3}"/>
              </a:ext>
            </a:extLst>
          </p:cNvPr>
          <p:cNvPicPr>
            <a:picLocks noChangeAspect="1"/>
          </p:cNvPicPr>
          <p:nvPr/>
        </p:nvPicPr>
        <p:blipFill>
          <a:blip r:embed="rId3"/>
          <a:stretch>
            <a:fillRect/>
          </a:stretch>
        </p:blipFill>
        <p:spPr>
          <a:xfrm>
            <a:off x="9142288" y="1031907"/>
            <a:ext cx="2743199" cy="1540701"/>
          </a:xfrm>
          <a:prstGeom prst="rect">
            <a:avLst/>
          </a:prstGeom>
        </p:spPr>
      </p:pic>
      <p:pic>
        <p:nvPicPr>
          <p:cNvPr id="9" name="Picture 9" descr="Logo, company name&#10;&#10;Description automatically generated">
            <a:extLst>
              <a:ext uri="{FF2B5EF4-FFF2-40B4-BE49-F238E27FC236}">
                <a16:creationId xmlns:a16="http://schemas.microsoft.com/office/drawing/2014/main" id="{189C111B-3496-5209-0A7F-C5C7441C395B}"/>
              </a:ext>
            </a:extLst>
          </p:cNvPr>
          <p:cNvPicPr>
            <a:picLocks noChangeAspect="1"/>
          </p:cNvPicPr>
          <p:nvPr/>
        </p:nvPicPr>
        <p:blipFill>
          <a:blip r:embed="rId4"/>
          <a:stretch>
            <a:fillRect/>
          </a:stretch>
        </p:blipFill>
        <p:spPr>
          <a:xfrm>
            <a:off x="5546332" y="936554"/>
            <a:ext cx="2743200" cy="1543050"/>
          </a:xfrm>
          <a:prstGeom prst="rect">
            <a:avLst/>
          </a:prstGeom>
        </p:spPr>
      </p:pic>
      <p:pic>
        <p:nvPicPr>
          <p:cNvPr id="10" name="Picture 10" descr="Logo, company name&#10;&#10;Description automatically generated">
            <a:extLst>
              <a:ext uri="{FF2B5EF4-FFF2-40B4-BE49-F238E27FC236}">
                <a16:creationId xmlns:a16="http://schemas.microsoft.com/office/drawing/2014/main" id="{F3660805-F7A2-D320-3A8F-DFBC7DC78F02}"/>
              </a:ext>
            </a:extLst>
          </p:cNvPr>
          <p:cNvPicPr>
            <a:picLocks noChangeAspect="1"/>
          </p:cNvPicPr>
          <p:nvPr/>
        </p:nvPicPr>
        <p:blipFill>
          <a:blip r:embed="rId5"/>
          <a:stretch>
            <a:fillRect/>
          </a:stretch>
        </p:blipFill>
        <p:spPr>
          <a:xfrm>
            <a:off x="5863119" y="2523102"/>
            <a:ext cx="2340795" cy="1820358"/>
          </a:xfrm>
          <a:prstGeom prst="rect">
            <a:avLst/>
          </a:prstGeom>
        </p:spPr>
      </p:pic>
      <p:pic>
        <p:nvPicPr>
          <p:cNvPr id="11" name="Picture 11" descr="Logo, company name&#10;&#10;Description automatically generated">
            <a:extLst>
              <a:ext uri="{FF2B5EF4-FFF2-40B4-BE49-F238E27FC236}">
                <a16:creationId xmlns:a16="http://schemas.microsoft.com/office/drawing/2014/main" id="{B0EFD5FC-F656-7A2F-D171-B4A2254051DE}"/>
              </a:ext>
            </a:extLst>
          </p:cNvPr>
          <p:cNvPicPr>
            <a:picLocks noChangeAspect="1"/>
          </p:cNvPicPr>
          <p:nvPr/>
        </p:nvPicPr>
        <p:blipFill>
          <a:blip r:embed="rId6"/>
          <a:stretch>
            <a:fillRect/>
          </a:stretch>
        </p:blipFill>
        <p:spPr>
          <a:xfrm>
            <a:off x="9067430" y="3569731"/>
            <a:ext cx="2633288" cy="1651036"/>
          </a:xfrm>
          <a:prstGeom prst="rect">
            <a:avLst/>
          </a:prstGeom>
        </p:spPr>
      </p:pic>
      <p:pic>
        <p:nvPicPr>
          <p:cNvPr id="12" name="Picture 12" descr="A picture containing text&#10;&#10;Description automatically generated">
            <a:extLst>
              <a:ext uri="{FF2B5EF4-FFF2-40B4-BE49-F238E27FC236}">
                <a16:creationId xmlns:a16="http://schemas.microsoft.com/office/drawing/2014/main" id="{AF0E706B-D835-4471-EBAB-270DDDF3433C}"/>
              </a:ext>
            </a:extLst>
          </p:cNvPr>
          <p:cNvPicPr>
            <a:picLocks noChangeAspect="1"/>
          </p:cNvPicPr>
          <p:nvPr/>
        </p:nvPicPr>
        <p:blipFill>
          <a:blip r:embed="rId7"/>
          <a:stretch>
            <a:fillRect/>
          </a:stretch>
        </p:blipFill>
        <p:spPr>
          <a:xfrm>
            <a:off x="8916101" y="4833023"/>
            <a:ext cx="2798960" cy="1145034"/>
          </a:xfrm>
          <a:prstGeom prst="rect">
            <a:avLst/>
          </a:prstGeom>
        </p:spPr>
      </p:pic>
    </p:spTree>
    <p:extLst>
      <p:ext uri="{BB962C8B-B14F-4D97-AF65-F5344CB8AC3E}">
        <p14:creationId xmlns:p14="http://schemas.microsoft.com/office/powerpoint/2010/main" val="3489496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3F13679-F1C0-C842-3C0F-3D7A28430EED}"/>
              </a:ext>
            </a:extLst>
          </p:cNvPr>
          <p:cNvGrpSpPr/>
          <p:nvPr/>
        </p:nvGrpSpPr>
        <p:grpSpPr>
          <a:xfrm>
            <a:off x="1680885" y="1430912"/>
            <a:ext cx="8353979" cy="1870072"/>
            <a:chOff x="394454" y="3552205"/>
            <a:chExt cx="8353979" cy="1870072"/>
          </a:xfrm>
        </p:grpSpPr>
        <p:sp>
          <p:nvSpPr>
            <p:cNvPr id="4" name="Rectangle 3">
              <a:extLst>
                <a:ext uri="{FF2B5EF4-FFF2-40B4-BE49-F238E27FC236}">
                  <a16:creationId xmlns:a16="http://schemas.microsoft.com/office/drawing/2014/main" id="{375300A9-4E36-0842-4557-E23A87AEEABE}"/>
                </a:ext>
              </a:extLst>
            </p:cNvPr>
            <p:cNvSpPr/>
            <p:nvPr/>
          </p:nvSpPr>
          <p:spPr>
            <a:xfrm>
              <a:off x="562234" y="3688560"/>
              <a:ext cx="8186199" cy="17337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2000" b="1">
                  <a:latin typeface="Arial" panose="020B0604020202020204" pitchFamily="34" charset="0"/>
                  <a:cs typeface="Arial" panose="020B0604020202020204" pitchFamily="34" charset="0"/>
                </a:rPr>
                <a:t>CAN  WE  BETTER  UNDERSTAND  STUDENTS?</a:t>
              </a:r>
              <a:endParaRPr lang="en-AU" sz="2000">
                <a:latin typeface="Arial" panose="020B0604020202020204" pitchFamily="34" charset="0"/>
                <a:cs typeface="Arial" panose="020B0604020202020204" pitchFamily="34" charset="0"/>
              </a:endParaRPr>
            </a:p>
            <a:p>
              <a:pPr algn="ctr"/>
              <a:r>
                <a:rPr lang="en-AU" sz="1000">
                  <a:latin typeface="Arial" panose="020B0604020202020204" pitchFamily="34" charset="0"/>
                  <a:cs typeface="Arial" panose="020B0604020202020204" pitchFamily="34" charset="0"/>
                </a:rPr>
                <a:t>What attendance, behaviour, aptitude, performance clusters exist that capture student characteristics and personas </a:t>
              </a:r>
              <a:br>
                <a:rPr lang="en-AU" sz="1000">
                  <a:latin typeface="Arial" panose="020B0604020202020204" pitchFamily="34" charset="0"/>
                  <a:cs typeface="Arial" panose="020B0604020202020204" pitchFamily="34" charset="0"/>
                </a:rPr>
              </a:br>
              <a:r>
                <a:rPr lang="en-AU" sz="1000">
                  <a:latin typeface="Arial" panose="020B0604020202020204" pitchFamily="34" charset="0"/>
                  <a:cs typeface="Arial" panose="020B0604020202020204" pitchFamily="34" charset="0"/>
                </a:rPr>
                <a:t>such that they can be used for prescriptive actionability</a:t>
              </a:r>
            </a:p>
          </p:txBody>
        </p:sp>
        <p:sp>
          <p:nvSpPr>
            <p:cNvPr id="9" name="Oval 8">
              <a:extLst>
                <a:ext uri="{FF2B5EF4-FFF2-40B4-BE49-F238E27FC236}">
                  <a16:creationId xmlns:a16="http://schemas.microsoft.com/office/drawing/2014/main" id="{A96E49A8-3DBC-E003-7983-D39078E395C5}"/>
                </a:ext>
              </a:extLst>
            </p:cNvPr>
            <p:cNvSpPr/>
            <p:nvPr/>
          </p:nvSpPr>
          <p:spPr>
            <a:xfrm>
              <a:off x="394454" y="3552205"/>
              <a:ext cx="486562" cy="486562"/>
            </a:xfrm>
            <a:prstGeom prst="ellipse">
              <a:avLst/>
            </a:prstGeom>
            <a:solidFill>
              <a:schemeClr val="accent1">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a:latin typeface="Arial" panose="020B0604020202020204" pitchFamily="34" charset="0"/>
                  <a:cs typeface="Arial" panose="020B0604020202020204" pitchFamily="34" charset="0"/>
                </a:rPr>
                <a:t>1</a:t>
              </a:r>
            </a:p>
          </p:txBody>
        </p:sp>
      </p:grpSp>
      <p:grpSp>
        <p:nvGrpSpPr>
          <p:cNvPr id="16" name="Group 15">
            <a:extLst>
              <a:ext uri="{FF2B5EF4-FFF2-40B4-BE49-F238E27FC236}">
                <a16:creationId xmlns:a16="http://schemas.microsoft.com/office/drawing/2014/main" id="{F3591C99-FDA8-D719-2FB5-193792C2AAB0}"/>
              </a:ext>
            </a:extLst>
          </p:cNvPr>
          <p:cNvGrpSpPr/>
          <p:nvPr/>
        </p:nvGrpSpPr>
        <p:grpSpPr>
          <a:xfrm>
            <a:off x="1697663" y="3975082"/>
            <a:ext cx="8337201" cy="1859552"/>
            <a:chOff x="411232" y="5089275"/>
            <a:chExt cx="8337201" cy="1859552"/>
          </a:xfrm>
        </p:grpSpPr>
        <p:sp>
          <p:nvSpPr>
            <p:cNvPr id="5" name="Rectangle 4">
              <a:extLst>
                <a:ext uri="{FF2B5EF4-FFF2-40B4-BE49-F238E27FC236}">
                  <a16:creationId xmlns:a16="http://schemas.microsoft.com/office/drawing/2014/main" id="{22E2A6E1-F514-652E-6278-B42B0E58DB08}"/>
                </a:ext>
              </a:extLst>
            </p:cNvPr>
            <p:cNvSpPr/>
            <p:nvPr/>
          </p:nvSpPr>
          <p:spPr>
            <a:xfrm>
              <a:off x="562234" y="5215110"/>
              <a:ext cx="8186199" cy="17337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2000" b="1">
                  <a:latin typeface="Arial" panose="020B0604020202020204" pitchFamily="34" charset="0"/>
                  <a:cs typeface="Arial" panose="020B0604020202020204" pitchFamily="34" charset="0"/>
                </a:rPr>
                <a:t>CAN  WE  PREDICT  PERFORMANCE?</a:t>
              </a:r>
            </a:p>
            <a:p>
              <a:pPr algn="ctr"/>
              <a:r>
                <a:rPr lang="en-AU" sz="1000">
                  <a:latin typeface="Arial" panose="020B0604020202020204" pitchFamily="34" charset="0"/>
                  <a:cs typeface="Arial" panose="020B0604020202020204" pitchFamily="34" charset="0"/>
                </a:rPr>
                <a:t>What factors and features exist in the data that best contribute and predict student grades </a:t>
              </a:r>
              <a:br>
                <a:rPr lang="en-AU" sz="1000">
                  <a:latin typeface="Arial" panose="020B0604020202020204" pitchFamily="34" charset="0"/>
                  <a:cs typeface="Arial" panose="020B0604020202020204" pitchFamily="34" charset="0"/>
                </a:rPr>
              </a:br>
              <a:r>
                <a:rPr lang="en-AU" sz="1000">
                  <a:latin typeface="Arial" panose="020B0604020202020204" pitchFamily="34" charset="0"/>
                  <a:cs typeface="Arial" panose="020B0604020202020204" pitchFamily="34" charset="0"/>
                </a:rPr>
                <a:t>such that we can use a model to report on and uplift performance</a:t>
              </a:r>
            </a:p>
          </p:txBody>
        </p:sp>
        <p:sp>
          <p:nvSpPr>
            <p:cNvPr id="11" name="Oval 10">
              <a:extLst>
                <a:ext uri="{FF2B5EF4-FFF2-40B4-BE49-F238E27FC236}">
                  <a16:creationId xmlns:a16="http://schemas.microsoft.com/office/drawing/2014/main" id="{444312D2-61C8-5810-8B79-95D03FAD419A}"/>
                </a:ext>
              </a:extLst>
            </p:cNvPr>
            <p:cNvSpPr/>
            <p:nvPr/>
          </p:nvSpPr>
          <p:spPr>
            <a:xfrm>
              <a:off x="411232" y="5089275"/>
              <a:ext cx="486562" cy="486562"/>
            </a:xfrm>
            <a:prstGeom prst="ellipse">
              <a:avLst/>
            </a:prstGeom>
            <a:solidFill>
              <a:schemeClr val="accent1">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a:latin typeface="Arial" panose="020B0604020202020204" pitchFamily="34" charset="0"/>
                  <a:cs typeface="Arial" panose="020B0604020202020204" pitchFamily="34" charset="0"/>
                </a:rPr>
                <a:t>2</a:t>
              </a:r>
            </a:p>
          </p:txBody>
        </p:sp>
      </p:grpSp>
      <p:sp>
        <p:nvSpPr>
          <p:cNvPr id="12" name="TextBox 11">
            <a:extLst>
              <a:ext uri="{FF2B5EF4-FFF2-40B4-BE49-F238E27FC236}">
                <a16:creationId xmlns:a16="http://schemas.microsoft.com/office/drawing/2014/main" id="{9579F53E-5925-B49A-F373-0B960F1F9228}"/>
              </a:ext>
            </a:extLst>
          </p:cNvPr>
          <p:cNvSpPr txBox="1"/>
          <p:nvPr/>
        </p:nvSpPr>
        <p:spPr>
          <a:xfrm>
            <a:off x="189232" y="100668"/>
            <a:ext cx="11755118" cy="646331"/>
          </a:xfrm>
          <a:prstGeom prst="rect">
            <a:avLst/>
          </a:prstGeom>
          <a:noFill/>
        </p:spPr>
        <p:txBody>
          <a:bodyPr wrap="square" rtlCol="0">
            <a:spAutoFit/>
          </a:bodyPr>
          <a:lstStyle/>
          <a:p>
            <a:r>
              <a:rPr lang="en-AU" err="1">
                <a:solidFill>
                  <a:schemeClr val="bg1"/>
                </a:solidFill>
                <a:latin typeface="Arial" panose="020B0604020202020204" pitchFamily="34" charset="0"/>
                <a:cs typeface="Arial" panose="020B0604020202020204" pitchFamily="34" charset="0"/>
              </a:rPr>
              <a:t>Intellischool’s</a:t>
            </a:r>
            <a:r>
              <a:rPr lang="en-AU">
                <a:solidFill>
                  <a:schemeClr val="bg1"/>
                </a:solidFill>
                <a:latin typeface="Arial" panose="020B0604020202020204" pitchFamily="34" charset="0"/>
                <a:cs typeface="Arial" panose="020B0604020202020204" pitchFamily="34" charset="0"/>
              </a:rPr>
              <a:t> two main project problem statements both involve finding ways to process the large and disparate amount of school data in order to surface explanation and actionable insight on students and teachers</a:t>
            </a:r>
          </a:p>
        </p:txBody>
      </p:sp>
    </p:spTree>
    <p:extLst>
      <p:ext uri="{BB962C8B-B14F-4D97-AF65-F5344CB8AC3E}">
        <p14:creationId xmlns:p14="http://schemas.microsoft.com/office/powerpoint/2010/main" val="20021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1ADFA59E-5C0F-AE95-0CDF-5467E1CE4C7E}"/>
              </a:ext>
            </a:extLst>
          </p:cNvPr>
          <p:cNvSpPr/>
          <p:nvPr/>
        </p:nvSpPr>
        <p:spPr>
          <a:xfrm rot="5400000">
            <a:off x="1504356" y="2899490"/>
            <a:ext cx="3143691" cy="201336"/>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1DB547DE-9963-8584-3FFE-BA099064217B}"/>
              </a:ext>
            </a:extLst>
          </p:cNvPr>
          <p:cNvSpPr/>
          <p:nvPr/>
        </p:nvSpPr>
        <p:spPr>
          <a:xfrm>
            <a:off x="450937" y="1459683"/>
            <a:ext cx="2342597" cy="314369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1400" b="1">
                <a:latin typeface="Arial" panose="020B0604020202020204" pitchFamily="34" charset="0"/>
                <a:cs typeface="Arial" panose="020B0604020202020204" pitchFamily="34" charset="0"/>
              </a:rPr>
              <a:t>UNDERSTANDING  </a:t>
            </a:r>
            <a:br>
              <a:rPr lang="en-AU" sz="1400" b="1">
                <a:latin typeface="Arial" panose="020B0604020202020204" pitchFamily="34" charset="0"/>
                <a:cs typeface="Arial" panose="020B0604020202020204" pitchFamily="34" charset="0"/>
              </a:rPr>
            </a:br>
            <a:r>
              <a:rPr lang="en-AU" sz="1400" b="1">
                <a:latin typeface="Arial" panose="020B0604020202020204" pitchFamily="34" charset="0"/>
                <a:cs typeface="Arial" panose="020B0604020202020204" pitchFamily="34" charset="0"/>
              </a:rPr>
              <a:t>STUDENTS</a:t>
            </a:r>
            <a:endParaRPr lang="en-AU" sz="140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8B701E83-78DE-5E32-F851-23CFAE761B72}"/>
              </a:ext>
            </a:extLst>
          </p:cNvPr>
          <p:cNvSpPr/>
          <p:nvPr/>
        </p:nvSpPr>
        <p:spPr>
          <a:xfrm>
            <a:off x="207655" y="1339405"/>
            <a:ext cx="486562" cy="486562"/>
          </a:xfrm>
          <a:prstGeom prst="ellipse">
            <a:avLst/>
          </a:prstGeom>
          <a:solidFill>
            <a:schemeClr val="accent1">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DF8048C9-051A-560C-D6C7-CC176474A2EE}"/>
              </a:ext>
            </a:extLst>
          </p:cNvPr>
          <p:cNvSpPr/>
          <p:nvPr/>
        </p:nvSpPr>
        <p:spPr>
          <a:xfrm>
            <a:off x="450937" y="4725269"/>
            <a:ext cx="2342597" cy="15752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1400" b="1">
                <a:latin typeface="Arial" panose="020B0604020202020204" pitchFamily="34" charset="0"/>
                <a:cs typeface="Arial" panose="020B0604020202020204" pitchFamily="34" charset="0"/>
              </a:rPr>
              <a:t>PREDICTING PERFORMANCE</a:t>
            </a:r>
            <a:endParaRPr lang="en-AU" sz="140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020400AE-76D4-657A-7A85-E54EC5988D9D}"/>
              </a:ext>
            </a:extLst>
          </p:cNvPr>
          <p:cNvSpPr/>
          <p:nvPr/>
        </p:nvSpPr>
        <p:spPr>
          <a:xfrm>
            <a:off x="207654" y="4636556"/>
            <a:ext cx="486562" cy="486562"/>
          </a:xfrm>
          <a:prstGeom prst="ellipse">
            <a:avLst/>
          </a:prstGeom>
          <a:solidFill>
            <a:schemeClr val="accent1">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a:latin typeface="Arial" panose="020B0604020202020204" pitchFamily="34" charset="0"/>
                <a:cs typeface="Arial" panose="020B0604020202020204" pitchFamily="34" charset="0"/>
              </a:rPr>
              <a:t>2</a:t>
            </a:r>
          </a:p>
        </p:txBody>
      </p:sp>
      <p:sp>
        <p:nvSpPr>
          <p:cNvPr id="18" name="Isosceles Triangle 17">
            <a:extLst>
              <a:ext uri="{FF2B5EF4-FFF2-40B4-BE49-F238E27FC236}">
                <a16:creationId xmlns:a16="http://schemas.microsoft.com/office/drawing/2014/main" id="{CF699B1F-92E6-6FEE-C2CC-60F8AF376B15}"/>
              </a:ext>
            </a:extLst>
          </p:cNvPr>
          <p:cNvSpPr/>
          <p:nvPr/>
        </p:nvSpPr>
        <p:spPr>
          <a:xfrm rot="5400000">
            <a:off x="2306469" y="5394336"/>
            <a:ext cx="1539466" cy="201336"/>
          </a:xfrm>
          <a:prstGeom prst="triangl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17B63B4D-F0AB-ED0C-45B5-853743551752}"/>
              </a:ext>
            </a:extLst>
          </p:cNvPr>
          <p:cNvSpPr/>
          <p:nvPr/>
        </p:nvSpPr>
        <p:spPr>
          <a:xfrm>
            <a:off x="3391951" y="1459684"/>
            <a:ext cx="5223544" cy="15394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AU" sz="140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DEBDCB3-0D16-190A-DC80-3A4894CE73B3}"/>
              </a:ext>
            </a:extLst>
          </p:cNvPr>
          <p:cNvSpPr/>
          <p:nvPr/>
        </p:nvSpPr>
        <p:spPr>
          <a:xfrm>
            <a:off x="3391951" y="3136706"/>
            <a:ext cx="5223544" cy="14604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AU" sz="14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9CEDCB6-A0F1-1D2A-8E4A-A3069A366F96}"/>
              </a:ext>
            </a:extLst>
          </p:cNvPr>
          <p:cNvSpPr txBox="1"/>
          <p:nvPr/>
        </p:nvSpPr>
        <p:spPr>
          <a:xfrm>
            <a:off x="918158" y="1060517"/>
            <a:ext cx="1640484" cy="261610"/>
          </a:xfrm>
          <a:prstGeom prst="rect">
            <a:avLst/>
          </a:prstGeom>
          <a:noFill/>
        </p:spPr>
        <p:txBody>
          <a:bodyPr wrap="square" rtlCol="0">
            <a:spAutoFit/>
          </a:bodyPr>
          <a:lstStyle/>
          <a:p>
            <a:r>
              <a:rPr lang="en-AU" sz="1100" b="1">
                <a:latin typeface="Arial" panose="020B0604020202020204" pitchFamily="34" charset="0"/>
                <a:cs typeface="Arial" panose="020B0604020202020204" pitchFamily="34" charset="0"/>
              </a:rPr>
              <a:t>Problem Statement</a:t>
            </a:r>
          </a:p>
        </p:txBody>
      </p:sp>
      <p:sp>
        <p:nvSpPr>
          <p:cNvPr id="22" name="TextBox 21">
            <a:extLst>
              <a:ext uri="{FF2B5EF4-FFF2-40B4-BE49-F238E27FC236}">
                <a16:creationId xmlns:a16="http://schemas.microsoft.com/office/drawing/2014/main" id="{D97BB9A5-C431-1A59-7F42-7FC92D437FC5}"/>
              </a:ext>
            </a:extLst>
          </p:cNvPr>
          <p:cNvSpPr txBox="1"/>
          <p:nvPr/>
        </p:nvSpPr>
        <p:spPr>
          <a:xfrm>
            <a:off x="5275758" y="1060517"/>
            <a:ext cx="1640484" cy="261610"/>
          </a:xfrm>
          <a:prstGeom prst="rect">
            <a:avLst/>
          </a:prstGeom>
          <a:noFill/>
        </p:spPr>
        <p:txBody>
          <a:bodyPr wrap="square" rtlCol="0">
            <a:spAutoFit/>
          </a:bodyPr>
          <a:lstStyle/>
          <a:p>
            <a:r>
              <a:rPr lang="en-AU" sz="1100" b="1">
                <a:latin typeface="Arial" panose="020B0604020202020204" pitchFamily="34" charset="0"/>
                <a:cs typeface="Arial" panose="020B0604020202020204" pitchFamily="34" charset="0"/>
              </a:rPr>
              <a:t>Suggested Solution</a:t>
            </a:r>
          </a:p>
        </p:txBody>
      </p:sp>
      <p:sp>
        <p:nvSpPr>
          <p:cNvPr id="23" name="TextBox 22">
            <a:extLst>
              <a:ext uri="{FF2B5EF4-FFF2-40B4-BE49-F238E27FC236}">
                <a16:creationId xmlns:a16="http://schemas.microsoft.com/office/drawing/2014/main" id="{51ACC54B-B8AA-E980-66DE-03496EDEB201}"/>
              </a:ext>
            </a:extLst>
          </p:cNvPr>
          <p:cNvSpPr txBox="1"/>
          <p:nvPr/>
        </p:nvSpPr>
        <p:spPr>
          <a:xfrm>
            <a:off x="9901810" y="1060517"/>
            <a:ext cx="1640484" cy="261610"/>
          </a:xfrm>
          <a:prstGeom prst="rect">
            <a:avLst/>
          </a:prstGeom>
          <a:noFill/>
        </p:spPr>
        <p:txBody>
          <a:bodyPr wrap="square" rtlCol="0">
            <a:spAutoFit/>
          </a:bodyPr>
          <a:lstStyle/>
          <a:p>
            <a:r>
              <a:rPr lang="en-AU" sz="1100" b="1">
                <a:latin typeface="Arial" panose="020B0604020202020204" pitchFamily="34" charset="0"/>
                <a:cs typeface="Arial" panose="020B0604020202020204" pitchFamily="34" charset="0"/>
              </a:rPr>
              <a:t>Example</a:t>
            </a:r>
          </a:p>
        </p:txBody>
      </p:sp>
      <p:sp>
        <p:nvSpPr>
          <p:cNvPr id="26" name="Rectangle 25">
            <a:extLst>
              <a:ext uri="{FF2B5EF4-FFF2-40B4-BE49-F238E27FC236}">
                <a16:creationId xmlns:a16="http://schemas.microsoft.com/office/drawing/2014/main" id="{9E964830-0A6F-BBB1-D4E6-4E13F5049AAE}"/>
              </a:ext>
            </a:extLst>
          </p:cNvPr>
          <p:cNvSpPr/>
          <p:nvPr/>
        </p:nvSpPr>
        <p:spPr>
          <a:xfrm>
            <a:off x="3391951" y="4725269"/>
            <a:ext cx="5223544" cy="15394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AU" sz="140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AB0029E4-9D0D-2E1C-B410-D23D96AE8768}"/>
              </a:ext>
            </a:extLst>
          </p:cNvPr>
          <p:cNvSpPr txBox="1"/>
          <p:nvPr/>
        </p:nvSpPr>
        <p:spPr>
          <a:xfrm>
            <a:off x="3641538" y="1756522"/>
            <a:ext cx="4724370" cy="945788"/>
          </a:xfrm>
          <a:prstGeom prst="rect">
            <a:avLst/>
          </a:prstGeom>
          <a:noFill/>
        </p:spPr>
        <p:txBody>
          <a:bodyPr wrap="square" rtlCol="0">
            <a:noAutofit/>
          </a:bodyPr>
          <a:lstStyle/>
          <a:p>
            <a:pPr algn="ctr"/>
            <a:r>
              <a:rPr lang="en-AU" sz="1600" b="1">
                <a:solidFill>
                  <a:schemeClr val="bg1"/>
                </a:solidFill>
                <a:latin typeface="Arial" panose="020B0604020202020204" pitchFamily="34" charset="0"/>
                <a:cs typeface="Arial" panose="020B0604020202020204" pitchFamily="34" charset="0"/>
              </a:rPr>
              <a:t>Clustering within Timestep</a:t>
            </a:r>
          </a:p>
          <a:p>
            <a:pPr marL="228600" indent="-228600">
              <a:buFont typeface="+mj-lt"/>
              <a:buAutoNum type="arabicPeriod"/>
            </a:pPr>
            <a:r>
              <a:rPr lang="en-AU" sz="900">
                <a:solidFill>
                  <a:schemeClr val="bg1"/>
                </a:solidFill>
                <a:latin typeface="Arial" panose="020B0604020202020204" pitchFamily="34" charset="0"/>
                <a:cs typeface="Arial" panose="020B0604020202020204" pitchFamily="34" charset="0"/>
              </a:rPr>
              <a:t>For one time period, extract student attribute data e.g. attendance, grades…etc</a:t>
            </a:r>
          </a:p>
          <a:p>
            <a:pPr marL="228600" indent="-228600">
              <a:buFont typeface="+mj-lt"/>
              <a:buAutoNum type="arabicPeriod"/>
            </a:pPr>
            <a:r>
              <a:rPr lang="en-AU" sz="900">
                <a:solidFill>
                  <a:schemeClr val="bg1"/>
                </a:solidFill>
                <a:latin typeface="Arial" panose="020B0604020202020204" pitchFamily="34" charset="0"/>
                <a:cs typeface="Arial" panose="020B0604020202020204" pitchFamily="34" charset="0"/>
              </a:rPr>
              <a:t>Determine student clusters by comparing with other students and analyse clusters for persona descriptors</a:t>
            </a:r>
          </a:p>
          <a:p>
            <a:pPr marL="228600" indent="-228600">
              <a:buFont typeface="+mj-lt"/>
              <a:buAutoNum type="arabicPeriod"/>
            </a:pPr>
            <a:r>
              <a:rPr lang="en-AU" sz="900">
                <a:solidFill>
                  <a:schemeClr val="bg1"/>
                </a:solidFill>
                <a:latin typeface="Arial" panose="020B0604020202020204" pitchFamily="34" charset="0"/>
                <a:cs typeface="Arial" panose="020B0604020202020204" pitchFamily="34" charset="0"/>
              </a:rPr>
              <a:t>Repeat for multiple periods and track student cluster changes over time</a:t>
            </a:r>
            <a:br>
              <a:rPr lang="en-AU" sz="900">
                <a:solidFill>
                  <a:schemeClr val="bg1"/>
                </a:solidFill>
                <a:latin typeface="Arial" panose="020B0604020202020204" pitchFamily="34" charset="0"/>
                <a:cs typeface="Arial" panose="020B0604020202020204" pitchFamily="34" charset="0"/>
              </a:rPr>
            </a:br>
            <a:br>
              <a:rPr lang="en-AU" sz="1200" b="1">
                <a:solidFill>
                  <a:schemeClr val="bg1"/>
                </a:solidFill>
                <a:latin typeface="Arial" panose="020B0604020202020204" pitchFamily="34" charset="0"/>
                <a:cs typeface="Arial" panose="020B0604020202020204" pitchFamily="34" charset="0"/>
              </a:rPr>
            </a:br>
            <a:endParaRPr lang="en-AU" sz="1200">
              <a:solidFill>
                <a:schemeClr val="bg1"/>
              </a:solidFill>
              <a:latin typeface="Arial" panose="020B0604020202020204" pitchFamily="34" charset="0"/>
              <a:cs typeface="Arial" panose="020B0604020202020204" pitchFamily="34" charset="0"/>
            </a:endParaRPr>
          </a:p>
          <a:p>
            <a:endParaRPr lang="en-AU" sz="900">
              <a:solidFill>
                <a:schemeClr val="bg1"/>
              </a:solidFill>
            </a:endParaRPr>
          </a:p>
        </p:txBody>
      </p:sp>
      <p:sp>
        <p:nvSpPr>
          <p:cNvPr id="29" name="TextBox 28">
            <a:extLst>
              <a:ext uri="{FF2B5EF4-FFF2-40B4-BE49-F238E27FC236}">
                <a16:creationId xmlns:a16="http://schemas.microsoft.com/office/drawing/2014/main" id="{97754863-7E63-078B-49DA-4C72463C5DF9}"/>
              </a:ext>
            </a:extLst>
          </p:cNvPr>
          <p:cNvSpPr txBox="1"/>
          <p:nvPr/>
        </p:nvSpPr>
        <p:spPr>
          <a:xfrm>
            <a:off x="3641538" y="3372187"/>
            <a:ext cx="4724370" cy="945788"/>
          </a:xfrm>
          <a:prstGeom prst="rect">
            <a:avLst/>
          </a:prstGeom>
          <a:noFill/>
        </p:spPr>
        <p:txBody>
          <a:bodyPr wrap="square" rtlCol="0">
            <a:noAutofit/>
          </a:bodyPr>
          <a:lstStyle/>
          <a:p>
            <a:pPr algn="ctr"/>
            <a:r>
              <a:rPr lang="en-AU" sz="1600" b="1">
                <a:solidFill>
                  <a:schemeClr val="bg1"/>
                </a:solidFill>
                <a:latin typeface="Arial" panose="020B0604020202020204" pitchFamily="34" charset="0"/>
                <a:cs typeface="Arial" panose="020B0604020202020204" pitchFamily="34" charset="0"/>
              </a:rPr>
              <a:t>Clustering across Timesteps</a:t>
            </a:r>
          </a:p>
          <a:p>
            <a:pPr marL="228600" indent="-228600">
              <a:buFont typeface="+mj-lt"/>
              <a:buAutoNum type="arabicPeriod"/>
            </a:pPr>
            <a:r>
              <a:rPr lang="en-AU" sz="900">
                <a:solidFill>
                  <a:schemeClr val="bg1"/>
                </a:solidFill>
                <a:latin typeface="Arial" panose="020B0604020202020204" pitchFamily="34" charset="0"/>
                <a:cs typeface="Arial" panose="020B0604020202020204" pitchFamily="34" charset="0"/>
              </a:rPr>
              <a:t>Extract student attribute data over time e.g. attendance, grades…etc</a:t>
            </a:r>
          </a:p>
          <a:p>
            <a:pPr marL="228600" indent="-228600">
              <a:buFont typeface="+mj-lt"/>
              <a:buAutoNum type="arabicPeriod"/>
            </a:pPr>
            <a:r>
              <a:rPr lang="en-AU" sz="900">
                <a:solidFill>
                  <a:schemeClr val="bg1"/>
                </a:solidFill>
                <a:latin typeface="Arial" panose="020B0604020202020204" pitchFamily="34" charset="0"/>
                <a:cs typeface="Arial" panose="020B0604020202020204" pitchFamily="34" charset="0"/>
              </a:rPr>
              <a:t>Merge attributes together into multidimensional trend line for each student</a:t>
            </a:r>
          </a:p>
          <a:p>
            <a:pPr marL="228600" indent="-228600">
              <a:buFont typeface="+mj-lt"/>
              <a:buAutoNum type="arabicPeriod"/>
            </a:pPr>
            <a:r>
              <a:rPr lang="en-AU" sz="900">
                <a:solidFill>
                  <a:schemeClr val="bg1"/>
                </a:solidFill>
                <a:latin typeface="Arial" panose="020B0604020202020204" pitchFamily="34" charset="0"/>
                <a:cs typeface="Arial" panose="020B0604020202020204" pitchFamily="34" charset="0"/>
              </a:rPr>
              <a:t>Cluster students by trend comparative techniques e.g. Dynamic Time Warping</a:t>
            </a:r>
          </a:p>
          <a:p>
            <a:pPr marL="228600" indent="-228600">
              <a:buFont typeface="+mj-lt"/>
              <a:buAutoNum type="arabicPeriod"/>
            </a:pPr>
            <a:r>
              <a:rPr lang="en-AU" sz="900">
                <a:solidFill>
                  <a:schemeClr val="bg1"/>
                </a:solidFill>
                <a:latin typeface="Arial" panose="020B0604020202020204" pitchFamily="34" charset="0"/>
                <a:cs typeface="Arial" panose="020B0604020202020204" pitchFamily="34" charset="0"/>
              </a:rPr>
              <a:t>Analyse clusters for persona descriptors</a:t>
            </a:r>
            <a:br>
              <a:rPr lang="en-AU" sz="900">
                <a:solidFill>
                  <a:schemeClr val="bg1"/>
                </a:solidFill>
                <a:latin typeface="Arial" panose="020B0604020202020204" pitchFamily="34" charset="0"/>
                <a:cs typeface="Arial" panose="020B0604020202020204" pitchFamily="34" charset="0"/>
              </a:rPr>
            </a:br>
            <a:br>
              <a:rPr lang="en-AU" sz="1200" b="1">
                <a:solidFill>
                  <a:schemeClr val="bg1"/>
                </a:solidFill>
                <a:latin typeface="Arial" panose="020B0604020202020204" pitchFamily="34" charset="0"/>
                <a:cs typeface="Arial" panose="020B0604020202020204" pitchFamily="34" charset="0"/>
              </a:rPr>
            </a:br>
            <a:endParaRPr lang="en-AU" sz="1200">
              <a:solidFill>
                <a:schemeClr val="bg1"/>
              </a:solidFill>
              <a:latin typeface="Arial" panose="020B0604020202020204" pitchFamily="34" charset="0"/>
              <a:cs typeface="Arial" panose="020B0604020202020204" pitchFamily="34" charset="0"/>
            </a:endParaRPr>
          </a:p>
          <a:p>
            <a:endParaRPr lang="en-AU" sz="900">
              <a:solidFill>
                <a:schemeClr val="bg1"/>
              </a:solidFill>
            </a:endParaRPr>
          </a:p>
        </p:txBody>
      </p:sp>
      <p:pic>
        <p:nvPicPr>
          <p:cNvPr id="31" name="Picture 30">
            <a:extLst>
              <a:ext uri="{FF2B5EF4-FFF2-40B4-BE49-F238E27FC236}">
                <a16:creationId xmlns:a16="http://schemas.microsoft.com/office/drawing/2014/main" id="{45D194EF-7037-9FC6-BA0D-12B7BEB780E8}"/>
              </a:ext>
            </a:extLst>
          </p:cNvPr>
          <p:cNvPicPr>
            <a:picLocks noChangeAspect="1"/>
          </p:cNvPicPr>
          <p:nvPr/>
        </p:nvPicPr>
        <p:blipFill rotWithShape="1">
          <a:blip r:embed="rId3"/>
          <a:srcRect l="-87" t="9582" r="87" b="-974"/>
          <a:stretch/>
        </p:blipFill>
        <p:spPr>
          <a:xfrm>
            <a:off x="9218698" y="3081571"/>
            <a:ext cx="2047895" cy="1236967"/>
          </a:xfrm>
          <a:prstGeom prst="rect">
            <a:avLst/>
          </a:prstGeom>
        </p:spPr>
      </p:pic>
      <p:pic>
        <p:nvPicPr>
          <p:cNvPr id="33" name="Picture 32">
            <a:extLst>
              <a:ext uri="{FF2B5EF4-FFF2-40B4-BE49-F238E27FC236}">
                <a16:creationId xmlns:a16="http://schemas.microsoft.com/office/drawing/2014/main" id="{26776E5D-A778-16D6-C068-B538C33F312A}"/>
              </a:ext>
            </a:extLst>
          </p:cNvPr>
          <p:cNvPicPr>
            <a:picLocks noChangeAspect="1"/>
          </p:cNvPicPr>
          <p:nvPr/>
        </p:nvPicPr>
        <p:blipFill rotWithShape="1">
          <a:blip r:embed="rId4"/>
          <a:srcRect l="2950" b="12351"/>
          <a:stretch/>
        </p:blipFill>
        <p:spPr>
          <a:xfrm>
            <a:off x="9218698" y="1459683"/>
            <a:ext cx="2328383" cy="1061645"/>
          </a:xfrm>
          <a:prstGeom prst="rect">
            <a:avLst/>
          </a:prstGeom>
        </p:spPr>
      </p:pic>
      <p:sp>
        <p:nvSpPr>
          <p:cNvPr id="34" name="TextBox 33">
            <a:extLst>
              <a:ext uri="{FF2B5EF4-FFF2-40B4-BE49-F238E27FC236}">
                <a16:creationId xmlns:a16="http://schemas.microsoft.com/office/drawing/2014/main" id="{81E48F34-C7A8-C1FC-EE98-33A8A3C0C8CA}"/>
              </a:ext>
            </a:extLst>
          </p:cNvPr>
          <p:cNvSpPr txBox="1"/>
          <p:nvPr/>
        </p:nvSpPr>
        <p:spPr>
          <a:xfrm>
            <a:off x="189232" y="100668"/>
            <a:ext cx="11210151" cy="646331"/>
          </a:xfrm>
          <a:prstGeom prst="rect">
            <a:avLst/>
          </a:prstGeom>
          <a:noFill/>
        </p:spPr>
        <p:txBody>
          <a:bodyPr wrap="square" rtlCol="0">
            <a:spAutoFit/>
          </a:bodyPr>
          <a:lstStyle/>
          <a:p>
            <a:r>
              <a:rPr lang="en-AU">
                <a:solidFill>
                  <a:schemeClr val="bg1"/>
                </a:solidFill>
                <a:latin typeface="Arial" panose="020B0604020202020204" pitchFamily="34" charset="0"/>
                <a:cs typeface="Arial" panose="020B0604020202020204" pitchFamily="34" charset="0"/>
              </a:rPr>
              <a:t>We plan to investigate three different methods to tackle the problem statements, primarily through reducing the size and complexity of data through clustering and dimension reduction</a:t>
            </a:r>
          </a:p>
        </p:txBody>
      </p:sp>
      <p:pic>
        <p:nvPicPr>
          <p:cNvPr id="1026" name="Picture 2" descr="Visualizing regression models — seaborn 0.11.2 documentation">
            <a:extLst>
              <a:ext uri="{FF2B5EF4-FFF2-40B4-BE49-F238E27FC236}">
                <a16:creationId xmlns:a16="http://schemas.microsoft.com/office/drawing/2014/main" id="{B3E8A1E0-CD6B-1A9C-38FD-983B9EB161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07" b="6837"/>
          <a:stretch/>
        </p:blipFill>
        <p:spPr bwMode="auto">
          <a:xfrm>
            <a:off x="9287846" y="4655491"/>
            <a:ext cx="1909598" cy="14587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D87E7D-DBCC-3402-8C9C-45FF021BAE42}"/>
              </a:ext>
            </a:extLst>
          </p:cNvPr>
          <p:cNvSpPr txBox="1"/>
          <p:nvPr/>
        </p:nvSpPr>
        <p:spPr>
          <a:xfrm>
            <a:off x="9118787" y="2520068"/>
            <a:ext cx="239021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Student Performance Analysis with Using Statistical and Cluster Studies, 2019,</a:t>
            </a:r>
            <a:endParaRPr lang="en-US" sz="800"/>
          </a:p>
        </p:txBody>
      </p:sp>
      <p:sp>
        <p:nvSpPr>
          <p:cNvPr id="4" name="TextBox 3">
            <a:extLst>
              <a:ext uri="{FF2B5EF4-FFF2-40B4-BE49-F238E27FC236}">
                <a16:creationId xmlns:a16="http://schemas.microsoft.com/office/drawing/2014/main" id="{BB5A6D5D-1B6D-7A8E-853D-0D575889EC26}"/>
              </a:ext>
            </a:extLst>
          </p:cNvPr>
          <p:cNvSpPr txBox="1"/>
          <p:nvPr/>
        </p:nvSpPr>
        <p:spPr>
          <a:xfrm>
            <a:off x="9015132" y="4272467"/>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An efficient implementation of anytime k-medoids clustering</a:t>
            </a:r>
            <a:br>
              <a:rPr lang="en-US" sz="800">
                <a:ea typeface="+mn-lt"/>
                <a:cs typeface="+mn-lt"/>
              </a:rPr>
            </a:br>
            <a:r>
              <a:rPr lang="en-US" sz="800">
                <a:ea typeface="+mn-lt"/>
                <a:cs typeface="+mn-lt"/>
              </a:rPr>
              <a:t>for time series under dynamic time warping, 2016</a:t>
            </a:r>
            <a:endParaRPr lang="en-US" sz="800"/>
          </a:p>
        </p:txBody>
      </p:sp>
      <p:sp>
        <p:nvSpPr>
          <p:cNvPr id="5" name="TextBox 4">
            <a:extLst>
              <a:ext uri="{FF2B5EF4-FFF2-40B4-BE49-F238E27FC236}">
                <a16:creationId xmlns:a16="http://schemas.microsoft.com/office/drawing/2014/main" id="{2ED470C1-CBCB-2DC6-91A1-6DF0D47878B1}"/>
              </a:ext>
            </a:extLst>
          </p:cNvPr>
          <p:cNvSpPr txBox="1"/>
          <p:nvPr/>
        </p:nvSpPr>
        <p:spPr>
          <a:xfrm>
            <a:off x="9015132" y="6063503"/>
            <a:ext cx="310286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Map-Reduce framework based cluster architecture for academic student’s performance prediction using cumulative dragonfly based neural network. (2019)</a:t>
            </a:r>
            <a:br>
              <a:rPr lang="en-US">
                <a:ea typeface="+mn-lt"/>
                <a:cs typeface="+mn-lt"/>
              </a:rPr>
            </a:br>
            <a:endParaRPr lang="en-US">
              <a:ea typeface="+mn-lt"/>
              <a:cs typeface="+mn-lt"/>
            </a:endParaRPr>
          </a:p>
        </p:txBody>
      </p:sp>
      <p:sp>
        <p:nvSpPr>
          <p:cNvPr id="25" name="TextBox 24">
            <a:extLst>
              <a:ext uri="{FF2B5EF4-FFF2-40B4-BE49-F238E27FC236}">
                <a16:creationId xmlns:a16="http://schemas.microsoft.com/office/drawing/2014/main" id="{2FB8B2D6-778A-4D48-C11B-FEBB22375932}"/>
              </a:ext>
            </a:extLst>
          </p:cNvPr>
          <p:cNvSpPr txBox="1"/>
          <p:nvPr/>
        </p:nvSpPr>
        <p:spPr>
          <a:xfrm>
            <a:off x="3641538" y="5039990"/>
            <a:ext cx="4724370" cy="945788"/>
          </a:xfrm>
          <a:prstGeom prst="rect">
            <a:avLst/>
          </a:prstGeom>
          <a:noFill/>
        </p:spPr>
        <p:txBody>
          <a:bodyPr wrap="square" lIns="91440" tIns="45720" rIns="91440" bIns="45720" rtlCol="0" anchor="t">
            <a:noAutofit/>
          </a:bodyPr>
          <a:lstStyle/>
          <a:p>
            <a:pPr algn="ctr"/>
            <a:r>
              <a:rPr lang="en-AU" sz="1600" b="1">
                <a:solidFill>
                  <a:schemeClr val="bg1"/>
                </a:solidFill>
                <a:latin typeface="Arial"/>
                <a:cs typeface="Arial"/>
              </a:rPr>
              <a:t>Prediction Modelling</a:t>
            </a:r>
          </a:p>
          <a:p>
            <a:pPr marL="342900" indent="-342900">
              <a:buAutoNum type="arabicPeriod"/>
            </a:pPr>
            <a:r>
              <a:rPr lang="en-AU" sz="900">
                <a:solidFill>
                  <a:schemeClr val="bg1"/>
                </a:solidFill>
                <a:latin typeface="Arial"/>
                <a:cs typeface="Arial"/>
              </a:rPr>
              <a:t>Using PCA for dimension reduction/feature selection</a:t>
            </a:r>
            <a:endParaRPr lang="en-AU" sz="900">
              <a:solidFill>
                <a:schemeClr val="bg1"/>
              </a:solidFill>
              <a:latin typeface="Arial" panose="020B0604020202020204" pitchFamily="34" charset="0"/>
              <a:cs typeface="Arial" panose="020B0604020202020204" pitchFamily="34" charset="0"/>
            </a:endParaRPr>
          </a:p>
          <a:p>
            <a:pPr marL="342900" indent="-342900">
              <a:buAutoNum type="arabicPeriod"/>
            </a:pPr>
            <a:r>
              <a:rPr lang="en-AU" sz="900">
                <a:solidFill>
                  <a:schemeClr val="bg1"/>
                </a:solidFill>
                <a:latin typeface="Arial"/>
                <a:cs typeface="Arial"/>
              </a:rPr>
              <a:t>Predict the academic grades based on the NN model (</a:t>
            </a:r>
            <a:r>
              <a:rPr lang="en-AU" sz="900" err="1">
                <a:solidFill>
                  <a:schemeClr val="bg1"/>
                </a:solidFill>
                <a:latin typeface="Arial"/>
                <a:cs typeface="Arial"/>
              </a:rPr>
              <a:t>e.g.CDF</a:t>
            </a:r>
            <a:r>
              <a:rPr lang="en-AU" sz="900">
                <a:solidFill>
                  <a:schemeClr val="bg1"/>
                </a:solidFill>
                <a:latin typeface="Arial"/>
                <a:cs typeface="Arial"/>
              </a:rPr>
              <a:t>-NN</a:t>
            </a:r>
            <a:r>
              <a:rPr lang="en-AU" sz="800">
                <a:solidFill>
                  <a:schemeClr val="bg1"/>
                </a:solidFill>
                <a:latin typeface="Arial"/>
                <a:cs typeface="Arial"/>
              </a:rPr>
              <a:t>)</a:t>
            </a:r>
          </a:p>
          <a:p>
            <a:pPr marL="342900" indent="-342900" algn="ctr">
              <a:buAutoNum type="arabicPeriod"/>
            </a:pPr>
            <a:endParaRPr lang="en-AU" sz="800">
              <a:solidFill>
                <a:schemeClr val="bg1"/>
              </a:solidFill>
              <a:latin typeface="Arial" panose="020B0604020202020204" pitchFamily="34" charset="0"/>
              <a:cs typeface="Arial" panose="020B0604020202020204" pitchFamily="34" charset="0"/>
            </a:endParaRPr>
          </a:p>
          <a:p>
            <a:pPr algn="ctr"/>
            <a:endParaRPr lang="en-AU" sz="1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6575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AF63BA-6C56-0502-33F9-9F045465AD10}"/>
              </a:ext>
            </a:extLst>
          </p:cNvPr>
          <p:cNvSpPr txBox="1"/>
          <p:nvPr/>
        </p:nvSpPr>
        <p:spPr>
          <a:xfrm>
            <a:off x="7509246" y="5988089"/>
            <a:ext cx="3896195" cy="461665"/>
          </a:xfrm>
          <a:prstGeom prst="rect">
            <a:avLst/>
          </a:prstGeom>
          <a:noFill/>
        </p:spPr>
        <p:txBody>
          <a:bodyPr wrap="none" rtlCol="0">
            <a:spAutoFit/>
          </a:bodyPr>
          <a:lstStyle/>
          <a:p>
            <a:r>
              <a:rPr lang="en-AU" sz="1200" i="1"/>
              <a:t>Detailed E-R Diagram of </a:t>
            </a:r>
            <a:r>
              <a:rPr lang="en-AU" sz="1200" i="1" err="1"/>
              <a:t>Intellischool</a:t>
            </a:r>
            <a:r>
              <a:rPr lang="en-AU" sz="1200" i="1"/>
              <a:t> subset data created by</a:t>
            </a:r>
            <a:br>
              <a:rPr lang="en-AU" sz="1200" i="1"/>
            </a:br>
            <a:r>
              <a:rPr lang="en-AU" sz="1200" i="1"/>
              <a:t>for MAST90106 project</a:t>
            </a:r>
          </a:p>
        </p:txBody>
      </p:sp>
      <p:sp>
        <p:nvSpPr>
          <p:cNvPr id="12" name="Rectangle: Diagonal Corners Rounded 11">
            <a:extLst>
              <a:ext uri="{FF2B5EF4-FFF2-40B4-BE49-F238E27FC236}">
                <a16:creationId xmlns:a16="http://schemas.microsoft.com/office/drawing/2014/main" id="{DCBD9034-9B4F-014A-2AF8-6F9343898BF6}"/>
              </a:ext>
            </a:extLst>
          </p:cNvPr>
          <p:cNvSpPr/>
          <p:nvPr/>
        </p:nvSpPr>
        <p:spPr>
          <a:xfrm>
            <a:off x="2259361" y="1055537"/>
            <a:ext cx="1830068" cy="382645"/>
          </a:xfrm>
          <a:prstGeom prst="round2Diag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Student</a:t>
            </a:r>
          </a:p>
        </p:txBody>
      </p:sp>
      <p:sp>
        <p:nvSpPr>
          <p:cNvPr id="13" name="Rectangle: Diagonal Corners Rounded 12">
            <a:extLst>
              <a:ext uri="{FF2B5EF4-FFF2-40B4-BE49-F238E27FC236}">
                <a16:creationId xmlns:a16="http://schemas.microsoft.com/office/drawing/2014/main" id="{66256822-D3DC-8A66-A185-EA46298A07B2}"/>
              </a:ext>
            </a:extLst>
          </p:cNvPr>
          <p:cNvSpPr/>
          <p:nvPr/>
        </p:nvSpPr>
        <p:spPr>
          <a:xfrm>
            <a:off x="2259361" y="1514249"/>
            <a:ext cx="1830068" cy="382645"/>
          </a:xfrm>
          <a:prstGeom prst="round2Diag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Teachers</a:t>
            </a:r>
          </a:p>
        </p:txBody>
      </p:sp>
      <p:sp>
        <p:nvSpPr>
          <p:cNvPr id="14" name="Rectangle: Diagonal Corners Rounded 13">
            <a:extLst>
              <a:ext uri="{FF2B5EF4-FFF2-40B4-BE49-F238E27FC236}">
                <a16:creationId xmlns:a16="http://schemas.microsoft.com/office/drawing/2014/main" id="{4FB5FF5F-B195-0B03-1C19-3CD7309AE962}"/>
              </a:ext>
            </a:extLst>
          </p:cNvPr>
          <p:cNvSpPr/>
          <p:nvPr/>
        </p:nvSpPr>
        <p:spPr>
          <a:xfrm>
            <a:off x="2259361" y="1972961"/>
            <a:ext cx="1830068" cy="382645"/>
          </a:xfrm>
          <a:prstGeom prst="round2Diag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Classes</a:t>
            </a:r>
          </a:p>
        </p:txBody>
      </p:sp>
      <p:sp>
        <p:nvSpPr>
          <p:cNvPr id="21" name="Rectangle 20">
            <a:extLst>
              <a:ext uri="{FF2B5EF4-FFF2-40B4-BE49-F238E27FC236}">
                <a16:creationId xmlns:a16="http://schemas.microsoft.com/office/drawing/2014/main" id="{340F0AA0-9669-DFDE-9934-CDC97388AD7D}"/>
              </a:ext>
            </a:extLst>
          </p:cNvPr>
          <p:cNvSpPr/>
          <p:nvPr/>
        </p:nvSpPr>
        <p:spPr>
          <a:xfrm>
            <a:off x="189232" y="1055538"/>
            <a:ext cx="1830068" cy="1300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Master Data</a:t>
            </a:r>
          </a:p>
        </p:txBody>
      </p:sp>
      <p:sp>
        <p:nvSpPr>
          <p:cNvPr id="40" name="TextBox 39">
            <a:extLst>
              <a:ext uri="{FF2B5EF4-FFF2-40B4-BE49-F238E27FC236}">
                <a16:creationId xmlns:a16="http://schemas.microsoft.com/office/drawing/2014/main" id="{F69C4BD9-DA4F-66E6-B4EA-04FAC05574FB}"/>
              </a:ext>
            </a:extLst>
          </p:cNvPr>
          <p:cNvSpPr txBox="1"/>
          <p:nvPr/>
        </p:nvSpPr>
        <p:spPr>
          <a:xfrm>
            <a:off x="189232" y="100668"/>
            <a:ext cx="11210151" cy="646331"/>
          </a:xfrm>
          <a:prstGeom prst="rect">
            <a:avLst/>
          </a:prstGeom>
          <a:noFill/>
        </p:spPr>
        <p:txBody>
          <a:bodyPr wrap="square" rtlCol="0">
            <a:spAutoFit/>
          </a:bodyPr>
          <a:lstStyle/>
          <a:p>
            <a:r>
              <a:rPr lang="en-AU">
                <a:solidFill>
                  <a:schemeClr val="bg1"/>
                </a:solidFill>
                <a:latin typeface="Arial" panose="020B0604020202020204" pitchFamily="34" charset="0"/>
                <a:cs typeface="Arial" panose="020B0604020202020204" pitchFamily="34" charset="0"/>
              </a:rPr>
              <a:t>Assessment and attendance data are high volume relational tables that require multiple joins to map students with their performance over time, across many class subjects</a:t>
            </a:r>
          </a:p>
        </p:txBody>
      </p:sp>
      <p:sp>
        <p:nvSpPr>
          <p:cNvPr id="41" name="Right Brace 40">
            <a:extLst>
              <a:ext uri="{FF2B5EF4-FFF2-40B4-BE49-F238E27FC236}">
                <a16:creationId xmlns:a16="http://schemas.microsoft.com/office/drawing/2014/main" id="{3B664D1E-0370-1202-412F-CEC179E17B70}"/>
              </a:ext>
            </a:extLst>
          </p:cNvPr>
          <p:cNvSpPr/>
          <p:nvPr/>
        </p:nvSpPr>
        <p:spPr>
          <a:xfrm>
            <a:off x="2078023" y="1055537"/>
            <a:ext cx="119893" cy="1300069"/>
          </a:xfrm>
          <a:prstGeom prst="rightBrace">
            <a:avLst/>
          </a:prstGeom>
          <a:noFill/>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4" name="Rectangle 3">
            <a:extLst>
              <a:ext uri="{FF2B5EF4-FFF2-40B4-BE49-F238E27FC236}">
                <a16:creationId xmlns:a16="http://schemas.microsoft.com/office/drawing/2014/main" id="{375300A9-4E36-0842-4557-E23A87AEEABE}"/>
              </a:ext>
            </a:extLst>
          </p:cNvPr>
          <p:cNvSpPr/>
          <p:nvPr/>
        </p:nvSpPr>
        <p:spPr>
          <a:xfrm>
            <a:off x="189232" y="3725244"/>
            <a:ext cx="1830068" cy="2531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Assessment</a:t>
            </a:r>
          </a:p>
        </p:txBody>
      </p:sp>
      <p:sp>
        <p:nvSpPr>
          <p:cNvPr id="26" name="Rectangle: Diagonal Corners Rounded 25">
            <a:extLst>
              <a:ext uri="{FF2B5EF4-FFF2-40B4-BE49-F238E27FC236}">
                <a16:creationId xmlns:a16="http://schemas.microsoft.com/office/drawing/2014/main" id="{E43A1B03-1D33-65E3-18CE-D08347D030BE}"/>
              </a:ext>
            </a:extLst>
          </p:cNvPr>
          <p:cNvSpPr/>
          <p:nvPr/>
        </p:nvSpPr>
        <p:spPr>
          <a:xfrm>
            <a:off x="2259361" y="3736341"/>
            <a:ext cx="1830068" cy="1180538"/>
          </a:xfrm>
          <a:prstGeom prst="round2Diag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Standardised Results</a:t>
            </a:r>
          </a:p>
        </p:txBody>
      </p:sp>
      <p:sp>
        <p:nvSpPr>
          <p:cNvPr id="27" name="Rectangle: Diagonal Corners Rounded 26">
            <a:extLst>
              <a:ext uri="{FF2B5EF4-FFF2-40B4-BE49-F238E27FC236}">
                <a16:creationId xmlns:a16="http://schemas.microsoft.com/office/drawing/2014/main" id="{FEBDEEEF-6422-9121-4FA9-5D8B5A15271A}"/>
              </a:ext>
            </a:extLst>
          </p:cNvPr>
          <p:cNvSpPr/>
          <p:nvPr/>
        </p:nvSpPr>
        <p:spPr>
          <a:xfrm>
            <a:off x="2259361" y="5027996"/>
            <a:ext cx="1830068" cy="1228540"/>
          </a:xfrm>
          <a:prstGeom prst="round2Diag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Internal Results</a:t>
            </a:r>
          </a:p>
        </p:txBody>
      </p:sp>
      <p:sp>
        <p:nvSpPr>
          <p:cNvPr id="32" name="Rectangle: Diagonal Corners Rounded 31">
            <a:extLst>
              <a:ext uri="{FF2B5EF4-FFF2-40B4-BE49-F238E27FC236}">
                <a16:creationId xmlns:a16="http://schemas.microsoft.com/office/drawing/2014/main" id="{AA7AA186-E6BE-A5F6-879F-538420DCF2BA}"/>
              </a:ext>
            </a:extLst>
          </p:cNvPr>
          <p:cNvSpPr/>
          <p:nvPr/>
        </p:nvSpPr>
        <p:spPr>
          <a:xfrm>
            <a:off x="4353182" y="5027996"/>
            <a:ext cx="1830068" cy="285944"/>
          </a:xfrm>
          <a:prstGeom prst="round2Diag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Quizzes/Homework</a:t>
            </a:r>
          </a:p>
        </p:txBody>
      </p:sp>
      <p:sp>
        <p:nvSpPr>
          <p:cNvPr id="33" name="Rectangle: Diagonal Corners Rounded 32">
            <a:extLst>
              <a:ext uri="{FF2B5EF4-FFF2-40B4-BE49-F238E27FC236}">
                <a16:creationId xmlns:a16="http://schemas.microsoft.com/office/drawing/2014/main" id="{14A04252-58BC-BC13-9426-A99D6C6FD648}"/>
              </a:ext>
            </a:extLst>
          </p:cNvPr>
          <p:cNvSpPr/>
          <p:nvPr/>
        </p:nvSpPr>
        <p:spPr>
          <a:xfrm>
            <a:off x="4353182" y="5379182"/>
            <a:ext cx="1830068" cy="285944"/>
          </a:xfrm>
          <a:prstGeom prst="round2Diag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Submission/due date</a:t>
            </a:r>
          </a:p>
        </p:txBody>
      </p:sp>
      <p:sp>
        <p:nvSpPr>
          <p:cNvPr id="34" name="Rectangle: Diagonal Corners Rounded 33">
            <a:extLst>
              <a:ext uri="{FF2B5EF4-FFF2-40B4-BE49-F238E27FC236}">
                <a16:creationId xmlns:a16="http://schemas.microsoft.com/office/drawing/2014/main" id="{7E855682-4437-098A-E6E0-BD1ED47F1580}"/>
              </a:ext>
            </a:extLst>
          </p:cNvPr>
          <p:cNvSpPr/>
          <p:nvPr/>
        </p:nvSpPr>
        <p:spPr>
          <a:xfrm>
            <a:off x="4353182" y="5730368"/>
            <a:ext cx="1830068" cy="285944"/>
          </a:xfrm>
          <a:prstGeom prst="round2Diag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Teacher notes</a:t>
            </a:r>
          </a:p>
        </p:txBody>
      </p:sp>
      <p:sp>
        <p:nvSpPr>
          <p:cNvPr id="35" name="Rectangle: Diagonal Corners Rounded 34">
            <a:extLst>
              <a:ext uri="{FF2B5EF4-FFF2-40B4-BE49-F238E27FC236}">
                <a16:creationId xmlns:a16="http://schemas.microsoft.com/office/drawing/2014/main" id="{348A7AFD-E929-5EC3-F7BE-606A674CE431}"/>
              </a:ext>
            </a:extLst>
          </p:cNvPr>
          <p:cNvSpPr/>
          <p:nvPr/>
        </p:nvSpPr>
        <p:spPr>
          <a:xfrm>
            <a:off x="4353182" y="3736340"/>
            <a:ext cx="1830068" cy="285944"/>
          </a:xfrm>
          <a:prstGeom prst="round2Diag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NAPLAN/ACER/ICAS</a:t>
            </a:r>
          </a:p>
        </p:txBody>
      </p:sp>
      <p:sp>
        <p:nvSpPr>
          <p:cNvPr id="36" name="Rectangle: Diagonal Corners Rounded 35">
            <a:extLst>
              <a:ext uri="{FF2B5EF4-FFF2-40B4-BE49-F238E27FC236}">
                <a16:creationId xmlns:a16="http://schemas.microsoft.com/office/drawing/2014/main" id="{9E25384B-235B-C83A-AD29-B3561C55A3D5}"/>
              </a:ext>
            </a:extLst>
          </p:cNvPr>
          <p:cNvSpPr/>
          <p:nvPr/>
        </p:nvSpPr>
        <p:spPr>
          <a:xfrm>
            <a:off x="4353182" y="4093483"/>
            <a:ext cx="1830068" cy="285944"/>
          </a:xfrm>
          <a:prstGeom prst="round2Diag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Question &amp; Answers</a:t>
            </a:r>
          </a:p>
        </p:txBody>
      </p:sp>
      <p:sp>
        <p:nvSpPr>
          <p:cNvPr id="37" name="Rectangle: Diagonal Corners Rounded 36">
            <a:extLst>
              <a:ext uri="{FF2B5EF4-FFF2-40B4-BE49-F238E27FC236}">
                <a16:creationId xmlns:a16="http://schemas.microsoft.com/office/drawing/2014/main" id="{0B220053-8242-35D5-AC1D-8BA814EF84D4}"/>
              </a:ext>
            </a:extLst>
          </p:cNvPr>
          <p:cNvSpPr/>
          <p:nvPr/>
        </p:nvSpPr>
        <p:spPr>
          <a:xfrm>
            <a:off x="4353182" y="4442775"/>
            <a:ext cx="1830068" cy="285944"/>
          </a:xfrm>
          <a:prstGeom prst="round2Diag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Scores/Percentiles</a:t>
            </a:r>
          </a:p>
        </p:txBody>
      </p:sp>
      <p:sp>
        <p:nvSpPr>
          <p:cNvPr id="42" name="Right Brace 41">
            <a:extLst>
              <a:ext uri="{FF2B5EF4-FFF2-40B4-BE49-F238E27FC236}">
                <a16:creationId xmlns:a16="http://schemas.microsoft.com/office/drawing/2014/main" id="{7237DB1E-011B-648E-8350-52360CDC2CC9}"/>
              </a:ext>
            </a:extLst>
          </p:cNvPr>
          <p:cNvSpPr/>
          <p:nvPr/>
        </p:nvSpPr>
        <p:spPr>
          <a:xfrm>
            <a:off x="2078023" y="3736340"/>
            <a:ext cx="119893" cy="2520196"/>
          </a:xfrm>
          <a:prstGeom prst="rightBrace">
            <a:avLst/>
          </a:prstGeom>
          <a:noFill/>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22" name="Rectangle 21">
            <a:extLst>
              <a:ext uri="{FF2B5EF4-FFF2-40B4-BE49-F238E27FC236}">
                <a16:creationId xmlns:a16="http://schemas.microsoft.com/office/drawing/2014/main" id="{0334C75F-861C-D533-9F3D-4751A28A2F9B}"/>
              </a:ext>
            </a:extLst>
          </p:cNvPr>
          <p:cNvSpPr/>
          <p:nvPr/>
        </p:nvSpPr>
        <p:spPr>
          <a:xfrm>
            <a:off x="189232" y="2479514"/>
            <a:ext cx="1830068" cy="525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Attendance</a:t>
            </a:r>
          </a:p>
        </p:txBody>
      </p:sp>
      <p:sp>
        <p:nvSpPr>
          <p:cNvPr id="23" name="Rectangle: Diagonal Corners Rounded 22">
            <a:extLst>
              <a:ext uri="{FF2B5EF4-FFF2-40B4-BE49-F238E27FC236}">
                <a16:creationId xmlns:a16="http://schemas.microsoft.com/office/drawing/2014/main" id="{A0B5AB01-3000-7949-B536-257E850F298C}"/>
              </a:ext>
            </a:extLst>
          </p:cNvPr>
          <p:cNvSpPr/>
          <p:nvPr/>
        </p:nvSpPr>
        <p:spPr>
          <a:xfrm>
            <a:off x="2259361" y="2479514"/>
            <a:ext cx="1830068" cy="382645"/>
          </a:xfrm>
          <a:prstGeom prst="round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Absence length</a:t>
            </a:r>
          </a:p>
        </p:txBody>
      </p:sp>
      <p:sp>
        <p:nvSpPr>
          <p:cNvPr id="24" name="Rectangle 23">
            <a:extLst>
              <a:ext uri="{FF2B5EF4-FFF2-40B4-BE49-F238E27FC236}">
                <a16:creationId xmlns:a16="http://schemas.microsoft.com/office/drawing/2014/main" id="{6BF41506-A4F8-DD15-7C26-5CBD7F202FA3}"/>
              </a:ext>
            </a:extLst>
          </p:cNvPr>
          <p:cNvSpPr/>
          <p:nvPr/>
        </p:nvSpPr>
        <p:spPr>
          <a:xfrm>
            <a:off x="189232" y="3076185"/>
            <a:ext cx="1830068" cy="5251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Behaviour</a:t>
            </a:r>
          </a:p>
        </p:txBody>
      </p:sp>
      <p:sp>
        <p:nvSpPr>
          <p:cNvPr id="25" name="Rectangle: Diagonal Corners Rounded 24">
            <a:extLst>
              <a:ext uri="{FF2B5EF4-FFF2-40B4-BE49-F238E27FC236}">
                <a16:creationId xmlns:a16="http://schemas.microsoft.com/office/drawing/2014/main" id="{B21A0FEB-0666-8BB3-D597-C704AC105318}"/>
              </a:ext>
            </a:extLst>
          </p:cNvPr>
          <p:cNvSpPr/>
          <p:nvPr/>
        </p:nvSpPr>
        <p:spPr>
          <a:xfrm>
            <a:off x="2259361" y="3076185"/>
            <a:ext cx="1830068" cy="382645"/>
          </a:xfrm>
          <a:prstGeom prst="round2Diag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latin typeface="Arial" panose="020B0604020202020204" pitchFamily="34" charset="0"/>
                <a:cs typeface="Arial" panose="020B0604020202020204" pitchFamily="34" charset="0"/>
              </a:rPr>
              <a:t>Incident Events</a:t>
            </a:r>
          </a:p>
        </p:txBody>
      </p:sp>
      <p:sp>
        <p:nvSpPr>
          <p:cNvPr id="43" name="Right Brace 42">
            <a:extLst>
              <a:ext uri="{FF2B5EF4-FFF2-40B4-BE49-F238E27FC236}">
                <a16:creationId xmlns:a16="http://schemas.microsoft.com/office/drawing/2014/main" id="{3494CAC3-0B79-7CF9-DCBC-E99051DA1B6F}"/>
              </a:ext>
            </a:extLst>
          </p:cNvPr>
          <p:cNvSpPr/>
          <p:nvPr/>
        </p:nvSpPr>
        <p:spPr>
          <a:xfrm>
            <a:off x="2078022" y="2486172"/>
            <a:ext cx="119893" cy="525152"/>
          </a:xfrm>
          <a:prstGeom prst="rightBrace">
            <a:avLst/>
          </a:prstGeom>
          <a:noFill/>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44" name="Right Brace 43">
            <a:extLst>
              <a:ext uri="{FF2B5EF4-FFF2-40B4-BE49-F238E27FC236}">
                <a16:creationId xmlns:a16="http://schemas.microsoft.com/office/drawing/2014/main" id="{D6C5BA6A-74D6-D640-4818-CC146A28CD3D}"/>
              </a:ext>
            </a:extLst>
          </p:cNvPr>
          <p:cNvSpPr/>
          <p:nvPr/>
        </p:nvSpPr>
        <p:spPr>
          <a:xfrm>
            <a:off x="2078022" y="3091444"/>
            <a:ext cx="119893" cy="509893"/>
          </a:xfrm>
          <a:prstGeom prst="rightBrace">
            <a:avLst/>
          </a:prstGeom>
          <a:noFill/>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47" name="Right Brace 46">
            <a:extLst>
              <a:ext uri="{FF2B5EF4-FFF2-40B4-BE49-F238E27FC236}">
                <a16:creationId xmlns:a16="http://schemas.microsoft.com/office/drawing/2014/main" id="{526FA8DE-A288-A698-6369-67C9661CA8D0}"/>
              </a:ext>
            </a:extLst>
          </p:cNvPr>
          <p:cNvSpPr/>
          <p:nvPr/>
        </p:nvSpPr>
        <p:spPr>
          <a:xfrm>
            <a:off x="4159743" y="3736340"/>
            <a:ext cx="119893" cy="1180538"/>
          </a:xfrm>
          <a:prstGeom prst="rightBrace">
            <a:avLst/>
          </a:prstGeom>
          <a:noFill/>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48" name="Right Brace 47">
            <a:extLst>
              <a:ext uri="{FF2B5EF4-FFF2-40B4-BE49-F238E27FC236}">
                <a16:creationId xmlns:a16="http://schemas.microsoft.com/office/drawing/2014/main" id="{75B511C4-CDD5-AB58-0B2F-CE374D334292}"/>
              </a:ext>
            </a:extLst>
          </p:cNvPr>
          <p:cNvSpPr/>
          <p:nvPr/>
        </p:nvSpPr>
        <p:spPr>
          <a:xfrm>
            <a:off x="4159743" y="5024657"/>
            <a:ext cx="119893" cy="1180538"/>
          </a:xfrm>
          <a:prstGeom prst="rightBrace">
            <a:avLst/>
          </a:prstGeom>
          <a:noFill/>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pic>
        <p:nvPicPr>
          <p:cNvPr id="54" name="Picture 53" descr="Diagram, schematic&#10;&#10;Description automatically generated">
            <a:extLst>
              <a:ext uri="{FF2B5EF4-FFF2-40B4-BE49-F238E27FC236}">
                <a16:creationId xmlns:a16="http://schemas.microsoft.com/office/drawing/2014/main" id="{9E7DA27B-4354-CA21-AFB2-3F795610D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792" y="1039362"/>
            <a:ext cx="4786795" cy="4989938"/>
          </a:xfrm>
          <a:prstGeom prst="rect">
            <a:avLst/>
          </a:prstGeom>
        </p:spPr>
      </p:pic>
    </p:spTree>
    <p:extLst>
      <p:ext uri="{BB962C8B-B14F-4D97-AF65-F5344CB8AC3E}">
        <p14:creationId xmlns:p14="http://schemas.microsoft.com/office/powerpoint/2010/main" val="151808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021CFC-10D8-F8C8-BE98-2B5E17EB670B}"/>
              </a:ext>
            </a:extLst>
          </p:cNvPr>
          <p:cNvSpPr txBox="1"/>
          <p:nvPr/>
        </p:nvSpPr>
        <p:spPr>
          <a:xfrm>
            <a:off x="1108075" y="1233842"/>
            <a:ext cx="102920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Data sample considered:</a:t>
            </a:r>
            <a:r>
              <a:rPr lang="en-US" dirty="0"/>
              <a:t> </a:t>
            </a:r>
            <a:r>
              <a:rPr lang="en-US" i="1" dirty="0">
                <a:solidFill>
                  <a:schemeClr val="accent2"/>
                </a:solidFill>
              </a:rPr>
              <a:t>'MAT09' </a:t>
            </a:r>
            <a:r>
              <a:rPr lang="en-US" i="1" dirty="0"/>
              <a:t>semester 1</a:t>
            </a:r>
            <a:r>
              <a:rPr lang="en-US" dirty="0">
                <a:solidFill>
                  <a:schemeClr val="tx1">
                    <a:lumMod val="50000"/>
                    <a:lumOff val="50000"/>
                  </a:schemeClr>
                </a:solidFill>
              </a:rPr>
              <a:t> assessment scores of </a:t>
            </a:r>
            <a:r>
              <a:rPr lang="en-US" i="1" dirty="0"/>
              <a:t>year 9</a:t>
            </a:r>
            <a:r>
              <a:rPr lang="en-US" dirty="0">
                <a:solidFill>
                  <a:schemeClr val="tx1">
                    <a:lumMod val="50000"/>
                    <a:lumOff val="50000"/>
                  </a:schemeClr>
                </a:solidFill>
              </a:rPr>
              <a:t> students of </a:t>
            </a:r>
            <a:r>
              <a:rPr lang="en-US" i="1" dirty="0"/>
              <a:t>2018 </a:t>
            </a:r>
            <a:r>
              <a:rPr lang="en-US" dirty="0">
                <a:solidFill>
                  <a:schemeClr val="tx1">
                    <a:lumMod val="50000"/>
                    <a:lumOff val="50000"/>
                  </a:schemeClr>
                </a:solidFill>
              </a:rPr>
              <a:t>batch of a </a:t>
            </a:r>
            <a:r>
              <a:rPr lang="en-US" i="1" dirty="0"/>
              <a:t>particular class</a:t>
            </a:r>
            <a:r>
              <a:rPr lang="en-US" dirty="0">
                <a:solidFill>
                  <a:schemeClr val="tx1">
                    <a:lumMod val="50000"/>
                    <a:lumOff val="50000"/>
                  </a:schemeClr>
                </a:solidFill>
              </a:rPr>
              <a:t> from a </a:t>
            </a:r>
            <a:r>
              <a:rPr lang="en-US" i="1" dirty="0"/>
              <a:t>particular school</a:t>
            </a:r>
            <a:endParaRPr lang="en-US" dirty="0">
              <a:cs typeface="Calibri"/>
            </a:endParaRPr>
          </a:p>
        </p:txBody>
      </p:sp>
      <p:pic>
        <p:nvPicPr>
          <p:cNvPr id="8" name="Picture 8" descr="Table&#10;&#10;Description automatically generated">
            <a:extLst>
              <a:ext uri="{FF2B5EF4-FFF2-40B4-BE49-F238E27FC236}">
                <a16:creationId xmlns:a16="http://schemas.microsoft.com/office/drawing/2014/main" id="{42CB1F41-9428-ED1E-3915-25054DEA8573}"/>
              </a:ext>
            </a:extLst>
          </p:cNvPr>
          <p:cNvPicPr>
            <a:picLocks noChangeAspect="1"/>
          </p:cNvPicPr>
          <p:nvPr/>
        </p:nvPicPr>
        <p:blipFill>
          <a:blip r:embed="rId2"/>
          <a:stretch>
            <a:fillRect/>
          </a:stretch>
        </p:blipFill>
        <p:spPr>
          <a:xfrm>
            <a:off x="279400" y="2209837"/>
            <a:ext cx="11633200" cy="3111972"/>
          </a:xfrm>
          <a:prstGeom prst="rect">
            <a:avLst/>
          </a:prstGeom>
        </p:spPr>
      </p:pic>
      <p:sp>
        <p:nvSpPr>
          <p:cNvPr id="6" name="TextBox 5">
            <a:extLst>
              <a:ext uri="{FF2B5EF4-FFF2-40B4-BE49-F238E27FC236}">
                <a16:creationId xmlns:a16="http://schemas.microsoft.com/office/drawing/2014/main" id="{05CED78D-55B8-F506-3EBF-D706DE49DD48}"/>
              </a:ext>
            </a:extLst>
          </p:cNvPr>
          <p:cNvSpPr txBox="1"/>
          <p:nvPr/>
        </p:nvSpPr>
        <p:spPr>
          <a:xfrm>
            <a:off x="189232" y="100668"/>
            <a:ext cx="11210151" cy="646331"/>
          </a:xfrm>
          <a:prstGeom prst="rect">
            <a:avLst/>
          </a:prstGeom>
          <a:noFill/>
        </p:spPr>
        <p:txBody>
          <a:bodyPr wrap="square" rtlCol="0">
            <a:spAutoFit/>
          </a:bodyPr>
          <a:lstStyle/>
          <a:p>
            <a:r>
              <a:rPr lang="en-AU" b="1">
                <a:solidFill>
                  <a:schemeClr val="bg1"/>
                </a:solidFill>
                <a:latin typeface="Arial" panose="020B0604020202020204" pitchFamily="34" charset="0"/>
                <a:cs typeface="Arial" panose="020B0604020202020204" pitchFamily="34" charset="0"/>
              </a:rPr>
              <a:t>Proof of Concept: Cluster Analysis</a:t>
            </a:r>
            <a:endParaRPr lang="en-US" sz="1800" b="1">
              <a:solidFill>
                <a:schemeClr val="bg1"/>
              </a:solidFill>
              <a:ea typeface="+mn-lt"/>
              <a:cs typeface="+mn-lt"/>
            </a:endParaRPr>
          </a:p>
          <a:p>
            <a:r>
              <a:rPr lang="en-US" sz="1800">
                <a:solidFill>
                  <a:schemeClr val="bg1"/>
                </a:solidFill>
                <a:ea typeface="+mn-lt"/>
                <a:cs typeface="+mn-lt"/>
              </a:rPr>
              <a:t>The aim is to capture the performance pattern of various students over time</a:t>
            </a:r>
            <a:endParaRPr lang="en-AU">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7993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8A7BF85C-F259-DE4D-783D-B5145A76FE39}"/>
              </a:ext>
            </a:extLst>
          </p:cNvPr>
          <p:cNvPicPr>
            <a:picLocks noChangeAspect="1"/>
          </p:cNvPicPr>
          <p:nvPr/>
        </p:nvPicPr>
        <p:blipFill>
          <a:blip r:embed="rId2"/>
          <a:stretch>
            <a:fillRect/>
          </a:stretch>
        </p:blipFill>
        <p:spPr>
          <a:xfrm>
            <a:off x="264023" y="1940659"/>
            <a:ext cx="11135360" cy="3189125"/>
          </a:xfrm>
          <a:prstGeom prst="rect">
            <a:avLst/>
          </a:prstGeom>
        </p:spPr>
      </p:pic>
      <p:sp>
        <p:nvSpPr>
          <p:cNvPr id="6" name="TextBox 5">
            <a:extLst>
              <a:ext uri="{FF2B5EF4-FFF2-40B4-BE49-F238E27FC236}">
                <a16:creationId xmlns:a16="http://schemas.microsoft.com/office/drawing/2014/main" id="{168DAC36-B0A1-ECEA-6B0D-0225C8F44DF2}"/>
              </a:ext>
            </a:extLst>
          </p:cNvPr>
          <p:cNvSpPr txBox="1"/>
          <p:nvPr/>
        </p:nvSpPr>
        <p:spPr>
          <a:xfrm>
            <a:off x="189232" y="100668"/>
            <a:ext cx="11210151" cy="646331"/>
          </a:xfrm>
          <a:prstGeom prst="rect">
            <a:avLst/>
          </a:prstGeom>
          <a:noFill/>
        </p:spPr>
        <p:txBody>
          <a:bodyPr wrap="square" rtlCol="0">
            <a:spAutoFit/>
          </a:bodyPr>
          <a:lstStyle/>
          <a:p>
            <a:r>
              <a:rPr lang="en-AU" b="1">
                <a:solidFill>
                  <a:schemeClr val="bg1"/>
                </a:solidFill>
                <a:latin typeface="Arial" panose="020B0604020202020204" pitchFamily="34" charset="0"/>
                <a:cs typeface="Arial" panose="020B0604020202020204" pitchFamily="34" charset="0"/>
              </a:rPr>
              <a:t>Proof of Concept: Cluster Analysis</a:t>
            </a:r>
          </a:p>
          <a:p>
            <a:r>
              <a:rPr lang="en-AU">
                <a:solidFill>
                  <a:schemeClr val="bg1"/>
                </a:solidFill>
                <a:latin typeface="Arial" panose="020B0604020202020204" pitchFamily="34" charset="0"/>
                <a:cs typeface="Arial" panose="020B0604020202020204" pitchFamily="34" charset="0"/>
              </a:rPr>
              <a:t>Data Preparation</a:t>
            </a:r>
          </a:p>
        </p:txBody>
      </p:sp>
    </p:spTree>
    <p:extLst>
      <p:ext uri="{BB962C8B-B14F-4D97-AF65-F5344CB8AC3E}">
        <p14:creationId xmlns:p14="http://schemas.microsoft.com/office/powerpoint/2010/main" val="2286075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1088</Words>
  <Application>Microsoft Office PowerPoint</Application>
  <PresentationFormat>Widescreen</PresentationFormat>
  <Paragraphs>171</Paragraphs>
  <Slides>15</Slides>
  <Notes>6</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Chen</dc:creator>
  <cp:lastModifiedBy>Jerry Chen</cp:lastModifiedBy>
  <cp:revision>4</cp:revision>
  <dcterms:created xsi:type="dcterms:W3CDTF">2022-05-14T08:55:49Z</dcterms:created>
  <dcterms:modified xsi:type="dcterms:W3CDTF">2022-05-24T12:46:20Z</dcterms:modified>
</cp:coreProperties>
</file>